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7" r:id="rId2"/>
  </p:sldMasterIdLst>
  <p:notesMasterIdLst>
    <p:notesMasterId r:id="rId19"/>
  </p:notesMasterIdLst>
  <p:handoutMasterIdLst>
    <p:handoutMasterId r:id="rId20"/>
  </p:handoutMasterIdLst>
  <p:sldIdLst>
    <p:sldId id="263" r:id="rId3"/>
    <p:sldId id="324" r:id="rId4"/>
    <p:sldId id="396" r:id="rId5"/>
    <p:sldId id="395" r:id="rId6"/>
    <p:sldId id="412" r:id="rId7"/>
    <p:sldId id="413" r:id="rId8"/>
    <p:sldId id="416" r:id="rId9"/>
    <p:sldId id="389" r:id="rId10"/>
    <p:sldId id="326" r:id="rId11"/>
    <p:sldId id="385" r:id="rId12"/>
    <p:sldId id="397" r:id="rId13"/>
    <p:sldId id="399" r:id="rId14"/>
    <p:sldId id="387" r:id="rId15"/>
    <p:sldId id="332" r:id="rId16"/>
    <p:sldId id="419" r:id="rId17"/>
    <p:sldId id="323" r:id="rId18"/>
  </p:sldIdLst>
  <p:sldSz cx="9144000" cy="5143500" type="screen16x9"/>
  <p:notesSz cx="7010400" cy="92964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36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EBD321"/>
    <a:srgbClr val="FFFFCC"/>
    <a:srgbClr val="000000"/>
    <a:srgbClr val="990000"/>
    <a:srgbClr val="FF0000"/>
    <a:srgbClr val="E5F5FF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6251" autoAdjust="0"/>
  </p:normalViewPr>
  <p:slideViewPr>
    <p:cSldViewPr>
      <p:cViewPr varScale="1">
        <p:scale>
          <a:sx n="110" d="100"/>
          <a:sy n="110" d="100"/>
        </p:scale>
        <p:origin x="48" y="243"/>
      </p:cViewPr>
      <p:guideLst>
        <p:guide pos="2880"/>
        <p:guide orient="horz" pos="216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04"/>
    </p:cViewPr>
  </p:sorterViewPr>
  <p:notesViewPr>
    <p:cSldViewPr>
      <p:cViewPr varScale="1">
        <p:scale>
          <a:sx n="55" d="100"/>
          <a:sy n="55" d="100"/>
        </p:scale>
        <p:origin x="-2820" y="-90"/>
      </p:cViewPr>
      <p:guideLst>
        <p:guide orient="horz" pos="3127"/>
        <p:guide pos="2136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18A30-0187-4AE6-B536-B076A1262BEB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14674AB-C81C-426E-9233-86AAA9AD712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KIẾN TRÚC CHÍNH QUYỀN ĐIỆN TỬ </a:t>
          </a:r>
          <a:b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TP.HCM </a:t>
          </a:r>
        </a:p>
      </dgm:t>
    </dgm:pt>
    <dgm:pt modelId="{FC20C104-1D2A-48B5-AE73-088E665767EA}" type="parTrans" cxnId="{E9BA534B-4C67-4596-A94B-767C1E16AC0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00446-BEC1-4EB3-9D9F-C97A531595A5}" type="sibTrans" cxnId="{E9BA534B-4C67-4596-A94B-767C1E16AC0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933409-7A18-40B3-926F-9B5A964942F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sở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tham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khi tổ chức triển khai ứng dụng CNTT</a:t>
          </a:r>
        </a:p>
      </dgm:t>
    </dgm:pt>
    <dgm:pt modelId="{C83A6F62-E8A5-4BC2-80A3-7E9B3A0BCC98}" type="parTrans" cxnId="{5C442A68-803F-4DD0-A1B0-8CE78320F4CA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2D3D8F-D64D-4204-A15F-C25F2D723F67}" type="sibTrans" cxnId="{5C442A68-803F-4DD0-A1B0-8CE78320F4C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05D793-822D-4453-AC6C-B2B214742F57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bộ, liên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HTTT </a:t>
          </a:r>
        </a:p>
      </dgm:t>
    </dgm:pt>
    <dgm:pt modelId="{2D75176F-E303-4869-9954-2C0EF8D3D528}" type="parTrans" cxnId="{A3B18A60-47CE-4F31-889D-29166341CA7D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CA34B-0D3B-46E9-B8A3-EB51F2E229C3}" type="sibTrans" cxnId="{A3B18A60-47CE-4F31-889D-29166341CA7D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AA00A-0D8A-4833-A540-EBF6001075B1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US" sz="1700" b="1" dirty="0" err="1">
              <a:latin typeface="Arial" panose="020B0604020202020204" pitchFamily="34" charset="0"/>
              <a:cs typeface="Arial" panose="020B0604020202020204" pitchFamily="34" charset="0"/>
            </a:rPr>
            <a:t>Khai</a:t>
          </a:r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dirty="0" err="1">
              <a:latin typeface="Arial" panose="020B0604020202020204" pitchFamily="34" charset="0"/>
              <a:cs typeface="Arial" panose="020B0604020202020204" pitchFamily="34" charset="0"/>
            </a:rPr>
            <a:t>thác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n-US" sz="1700" b="1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 phát triển nhanh </a:t>
          </a:r>
          <a:r>
            <a:rPr lang="en-US" sz="1700" b="1" dirty="0" err="1">
              <a:latin typeface="Arial" panose="020B0604020202020204" pitchFamily="34" charset="0"/>
              <a:cs typeface="Arial" panose="020B0604020202020204" pitchFamily="34" charset="0"/>
            </a:rPr>
            <a:t>chóng</a:t>
          </a:r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 của các công nghệ mới</a:t>
          </a:r>
        </a:p>
      </dgm:t>
    </dgm:pt>
    <dgm:pt modelId="{285E450B-CF54-4794-8044-34DD98ECC192}" type="parTrans" cxnId="{476DEDC2-EA41-485E-BFC9-95A5A3F3C3B2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08C80-8985-47F1-8ED6-C4B1B5AB7B16}" type="sibTrans" cxnId="{476DEDC2-EA41-485E-BFC9-95A5A3F3C3B2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A9E575-6A71-4146-8FEF-22E5FEE32E9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Huy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lực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doanh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nghiệp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46EF3-E04F-43D9-83E5-BB30A3B154AF}" type="parTrans" cxnId="{D978ED5B-56CC-437F-A7C9-FFB92FA150EF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45E2F6-962B-493A-9F95-AB98BD55E555}" type="sibTrans" cxnId="{D978ED5B-56CC-437F-A7C9-FFB92FA150E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7A865-1587-44A1-8D85-5782BD506254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700" b="1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n-US" sz="1700" b="1" dirty="0" err="1">
              <a:latin typeface="Arial" panose="020B0604020202020204" pitchFamily="34" charset="0"/>
              <a:cs typeface="Arial" panose="020B0604020202020204" pitchFamily="34" charset="0"/>
            </a:rPr>
            <a:t>chương</a:t>
          </a:r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 trình đầu tư CNTT </a:t>
          </a:r>
          <a:r>
            <a:rPr lang="en-US" sz="1700" b="1" dirty="0" err="1">
              <a:latin typeface="Arial" panose="020B0604020202020204" pitchFamily="34" charset="0"/>
              <a:cs typeface="Arial" panose="020B0604020202020204" pitchFamily="34" charset="0"/>
            </a:rPr>
            <a:t>đạt</a:t>
          </a:r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 được </a:t>
          </a:r>
          <a:r>
            <a:rPr lang="en-US" sz="1700" b="1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dirty="0" err="1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 đề </a:t>
          </a:r>
          <a:r>
            <a:rPr lang="en-US" sz="1700" b="1" dirty="0" err="1">
              <a:latin typeface="Arial" panose="020B0604020202020204" pitchFamily="34" charset="0"/>
              <a:cs typeface="Arial" panose="020B0604020202020204" pitchFamily="34" charset="0"/>
            </a:rPr>
            <a:t>ra</a:t>
          </a:r>
          <a:endParaRPr lang="en-US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EEBC31-4DB4-4605-A887-D0867BFAE8F0}" type="parTrans" cxnId="{240A0268-5382-4F8C-8071-453A9E8486A0}">
      <dgm:prSet custT="1"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41642-18F2-448B-9FE4-5A153C151E53}" type="sibTrans" cxnId="{240A0268-5382-4F8C-8071-453A9E8486A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160AD-7705-422C-98A7-4C39A456EB1F}" type="pres">
      <dgm:prSet presAssocID="{A4818A30-0187-4AE6-B536-B076A1262BE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CE60A5-4D02-4D6D-84DA-F9638D745747}" type="pres">
      <dgm:prSet presAssocID="{114674AB-C81C-426E-9233-86AAA9AD7120}" presName="centerShape" presStyleLbl="node0" presStyleIdx="0" presStyleCnt="1" custScaleX="123033" custScaleY="121508" custLinFactNeighborY="3876"/>
      <dgm:spPr/>
    </dgm:pt>
    <dgm:pt modelId="{9216E359-B349-47D4-9B80-CA8ACEAD0E7A}" type="pres">
      <dgm:prSet presAssocID="{C83A6F62-E8A5-4BC2-80A3-7E9B3A0BCC98}" presName="Name9" presStyleLbl="parChTrans1D2" presStyleIdx="0" presStyleCnt="5"/>
      <dgm:spPr/>
    </dgm:pt>
    <dgm:pt modelId="{494E68DC-7F73-4E59-A786-ED2CDB47EBB4}" type="pres">
      <dgm:prSet presAssocID="{C83A6F62-E8A5-4BC2-80A3-7E9B3A0BCC98}" presName="connTx" presStyleLbl="parChTrans1D2" presStyleIdx="0" presStyleCnt="5"/>
      <dgm:spPr/>
    </dgm:pt>
    <dgm:pt modelId="{A70BEA32-78BF-4785-9DFA-62023A2A062B}" type="pres">
      <dgm:prSet presAssocID="{42933409-7A18-40B3-926F-9B5A964942FD}" presName="node" presStyleLbl="node1" presStyleIdx="0" presStyleCnt="5" custScaleX="128449" custScaleY="121229">
        <dgm:presLayoutVars>
          <dgm:bulletEnabled val="1"/>
        </dgm:presLayoutVars>
      </dgm:prSet>
      <dgm:spPr/>
    </dgm:pt>
    <dgm:pt modelId="{79B001A0-DCAD-4E00-94F1-EECEE553C241}" type="pres">
      <dgm:prSet presAssocID="{2D75176F-E303-4869-9954-2C0EF8D3D528}" presName="Name9" presStyleLbl="parChTrans1D2" presStyleIdx="1" presStyleCnt="5"/>
      <dgm:spPr/>
    </dgm:pt>
    <dgm:pt modelId="{C5D5E5DA-B4D7-4D43-8ED2-77871DC01768}" type="pres">
      <dgm:prSet presAssocID="{2D75176F-E303-4869-9954-2C0EF8D3D528}" presName="connTx" presStyleLbl="parChTrans1D2" presStyleIdx="1" presStyleCnt="5"/>
      <dgm:spPr/>
    </dgm:pt>
    <dgm:pt modelId="{8544F8DA-8056-4702-A327-1A4EF76738A5}" type="pres">
      <dgm:prSet presAssocID="{2605D793-822D-4453-AC6C-B2B214742F57}" presName="node" presStyleLbl="node1" presStyleIdx="1" presStyleCnt="5" custScaleX="128449" custScaleY="121229" custRadScaleRad="118310" custRadScaleInc="7942">
        <dgm:presLayoutVars>
          <dgm:bulletEnabled val="1"/>
        </dgm:presLayoutVars>
      </dgm:prSet>
      <dgm:spPr/>
    </dgm:pt>
    <dgm:pt modelId="{D349F4E8-E7AC-426C-AABD-EDED02D4F45E}" type="pres">
      <dgm:prSet presAssocID="{A7EEBC31-4DB4-4605-A887-D0867BFAE8F0}" presName="Name9" presStyleLbl="parChTrans1D2" presStyleIdx="2" presStyleCnt="5"/>
      <dgm:spPr/>
    </dgm:pt>
    <dgm:pt modelId="{DA6EF1C4-2F3D-43DF-9C59-C68368DB2338}" type="pres">
      <dgm:prSet presAssocID="{A7EEBC31-4DB4-4605-A887-D0867BFAE8F0}" presName="connTx" presStyleLbl="parChTrans1D2" presStyleIdx="2" presStyleCnt="5"/>
      <dgm:spPr/>
    </dgm:pt>
    <dgm:pt modelId="{C7F55286-B7A6-45E6-B6E9-AC0FF76575D5}" type="pres">
      <dgm:prSet presAssocID="{AB07A865-1587-44A1-8D85-5782BD506254}" presName="node" presStyleLbl="node1" presStyleIdx="2" presStyleCnt="5" custScaleX="128449" custScaleY="121229" custRadScaleRad="116045" custRadScaleInc="-27224">
        <dgm:presLayoutVars>
          <dgm:bulletEnabled val="1"/>
        </dgm:presLayoutVars>
      </dgm:prSet>
      <dgm:spPr/>
    </dgm:pt>
    <dgm:pt modelId="{2004290D-B12F-430B-A532-AE586B334304}" type="pres">
      <dgm:prSet presAssocID="{285E450B-CF54-4794-8044-34DD98ECC192}" presName="Name9" presStyleLbl="parChTrans1D2" presStyleIdx="3" presStyleCnt="5"/>
      <dgm:spPr/>
    </dgm:pt>
    <dgm:pt modelId="{4983A94A-7ED0-4537-90CD-25FF079AAD2D}" type="pres">
      <dgm:prSet presAssocID="{285E450B-CF54-4794-8044-34DD98ECC192}" presName="connTx" presStyleLbl="parChTrans1D2" presStyleIdx="3" presStyleCnt="5"/>
      <dgm:spPr/>
    </dgm:pt>
    <dgm:pt modelId="{E16F013A-7A20-4A8B-868C-7F9FF5A0E378}" type="pres">
      <dgm:prSet presAssocID="{A97AA00A-0D8A-4833-A540-EBF6001075B1}" presName="node" presStyleLbl="node1" presStyleIdx="3" presStyleCnt="5" custScaleX="128449" custScaleY="121229" custRadScaleRad="120640" custRadScaleInc="33019">
        <dgm:presLayoutVars>
          <dgm:bulletEnabled val="1"/>
        </dgm:presLayoutVars>
      </dgm:prSet>
      <dgm:spPr/>
    </dgm:pt>
    <dgm:pt modelId="{660339BC-1EE5-4F97-8142-3BD0A78663BB}" type="pres">
      <dgm:prSet presAssocID="{62C46EF3-E04F-43D9-83E5-BB30A3B154AF}" presName="Name9" presStyleLbl="parChTrans1D2" presStyleIdx="4" presStyleCnt="5"/>
      <dgm:spPr/>
    </dgm:pt>
    <dgm:pt modelId="{3A62E98D-EF28-42EF-A4A3-D056D1166393}" type="pres">
      <dgm:prSet presAssocID="{62C46EF3-E04F-43D9-83E5-BB30A3B154AF}" presName="connTx" presStyleLbl="parChTrans1D2" presStyleIdx="4" presStyleCnt="5"/>
      <dgm:spPr/>
    </dgm:pt>
    <dgm:pt modelId="{A00C3603-26C2-4347-8B80-F109C991B3CB}" type="pres">
      <dgm:prSet presAssocID="{87A9E575-6A71-4146-8FEF-22E5FEE32E94}" presName="node" presStyleLbl="node1" presStyleIdx="4" presStyleCnt="5" custScaleX="128449" custScaleY="121229" custRadScaleRad="119170" custRadScaleInc="2479">
        <dgm:presLayoutVars>
          <dgm:bulletEnabled val="1"/>
        </dgm:presLayoutVars>
      </dgm:prSet>
      <dgm:spPr/>
    </dgm:pt>
  </dgm:ptLst>
  <dgm:cxnLst>
    <dgm:cxn modelId="{860F0D08-B5D7-4ADF-968A-67FFEAB25585}" type="presOf" srcId="{A7EEBC31-4DB4-4605-A887-D0867BFAE8F0}" destId="{D349F4E8-E7AC-426C-AABD-EDED02D4F45E}" srcOrd="0" destOrd="0" presId="urn:microsoft.com/office/officeart/2005/8/layout/radial1"/>
    <dgm:cxn modelId="{A6A88110-EE21-498D-860A-C54A862C9B27}" type="presOf" srcId="{2605D793-822D-4453-AC6C-B2B214742F57}" destId="{8544F8DA-8056-4702-A327-1A4EF76738A5}" srcOrd="0" destOrd="0" presId="urn:microsoft.com/office/officeart/2005/8/layout/radial1"/>
    <dgm:cxn modelId="{FCA40C14-CF44-4DBE-83E5-5B14CE0F068B}" type="presOf" srcId="{A97AA00A-0D8A-4833-A540-EBF6001075B1}" destId="{E16F013A-7A20-4A8B-868C-7F9FF5A0E378}" srcOrd="0" destOrd="0" presId="urn:microsoft.com/office/officeart/2005/8/layout/radial1"/>
    <dgm:cxn modelId="{8BC38C16-24B2-4A14-8AEF-B1BE0A4EC09F}" type="presOf" srcId="{C83A6F62-E8A5-4BC2-80A3-7E9B3A0BCC98}" destId="{9216E359-B349-47D4-9B80-CA8ACEAD0E7A}" srcOrd="0" destOrd="0" presId="urn:microsoft.com/office/officeart/2005/8/layout/radial1"/>
    <dgm:cxn modelId="{B580B116-5863-48E2-A269-F376CE805F34}" type="presOf" srcId="{87A9E575-6A71-4146-8FEF-22E5FEE32E94}" destId="{A00C3603-26C2-4347-8B80-F109C991B3CB}" srcOrd="0" destOrd="0" presId="urn:microsoft.com/office/officeart/2005/8/layout/radial1"/>
    <dgm:cxn modelId="{15329F18-8663-45B7-9B63-0D552A52A68A}" type="presOf" srcId="{2D75176F-E303-4869-9954-2C0EF8D3D528}" destId="{C5D5E5DA-B4D7-4D43-8ED2-77871DC01768}" srcOrd="1" destOrd="0" presId="urn:microsoft.com/office/officeart/2005/8/layout/radial1"/>
    <dgm:cxn modelId="{A740E429-D2F8-43DD-A1F8-0E4D8F8BCDDE}" type="presOf" srcId="{C83A6F62-E8A5-4BC2-80A3-7E9B3A0BCC98}" destId="{494E68DC-7F73-4E59-A786-ED2CDB47EBB4}" srcOrd="1" destOrd="0" presId="urn:microsoft.com/office/officeart/2005/8/layout/radial1"/>
    <dgm:cxn modelId="{9DD90A32-65FF-422D-88DA-275F4181DA10}" type="presOf" srcId="{A7EEBC31-4DB4-4605-A887-D0867BFAE8F0}" destId="{DA6EF1C4-2F3D-43DF-9C59-C68368DB2338}" srcOrd="1" destOrd="0" presId="urn:microsoft.com/office/officeart/2005/8/layout/radial1"/>
    <dgm:cxn modelId="{D978ED5B-56CC-437F-A7C9-FFB92FA150EF}" srcId="{114674AB-C81C-426E-9233-86AAA9AD7120}" destId="{87A9E575-6A71-4146-8FEF-22E5FEE32E94}" srcOrd="4" destOrd="0" parTransId="{62C46EF3-E04F-43D9-83E5-BB30A3B154AF}" sibTransId="{0845E2F6-962B-493A-9F95-AB98BD55E555}"/>
    <dgm:cxn modelId="{1CFCF55D-2CD7-400E-B36F-E982F30EF181}" type="presOf" srcId="{285E450B-CF54-4794-8044-34DD98ECC192}" destId="{4983A94A-7ED0-4537-90CD-25FF079AAD2D}" srcOrd="1" destOrd="0" presId="urn:microsoft.com/office/officeart/2005/8/layout/radial1"/>
    <dgm:cxn modelId="{A3B18A60-47CE-4F31-889D-29166341CA7D}" srcId="{114674AB-C81C-426E-9233-86AAA9AD7120}" destId="{2605D793-822D-4453-AC6C-B2B214742F57}" srcOrd="1" destOrd="0" parTransId="{2D75176F-E303-4869-9954-2C0EF8D3D528}" sibTransId="{7C5CA34B-0D3B-46E9-B8A3-EB51F2E229C3}"/>
    <dgm:cxn modelId="{452BA763-FDEB-4F63-B4C3-08B8EF4BEB6B}" type="presOf" srcId="{114674AB-C81C-426E-9233-86AAA9AD7120}" destId="{70CE60A5-4D02-4D6D-84DA-F9638D745747}" srcOrd="0" destOrd="0" presId="urn:microsoft.com/office/officeart/2005/8/layout/radial1"/>
    <dgm:cxn modelId="{240A0268-5382-4F8C-8071-453A9E8486A0}" srcId="{114674AB-C81C-426E-9233-86AAA9AD7120}" destId="{AB07A865-1587-44A1-8D85-5782BD506254}" srcOrd="2" destOrd="0" parTransId="{A7EEBC31-4DB4-4605-A887-D0867BFAE8F0}" sibTransId="{22741642-18F2-448B-9FE4-5A153C151E53}"/>
    <dgm:cxn modelId="{5C442A68-803F-4DD0-A1B0-8CE78320F4CA}" srcId="{114674AB-C81C-426E-9233-86AAA9AD7120}" destId="{42933409-7A18-40B3-926F-9B5A964942FD}" srcOrd="0" destOrd="0" parTransId="{C83A6F62-E8A5-4BC2-80A3-7E9B3A0BCC98}" sibTransId="{8E2D3D8F-D64D-4204-A15F-C25F2D723F67}"/>
    <dgm:cxn modelId="{0223E769-2667-4BE7-AAD3-CCB87152DE23}" type="presOf" srcId="{AB07A865-1587-44A1-8D85-5782BD506254}" destId="{C7F55286-B7A6-45E6-B6E9-AC0FF76575D5}" srcOrd="0" destOrd="0" presId="urn:microsoft.com/office/officeart/2005/8/layout/radial1"/>
    <dgm:cxn modelId="{E9BA534B-4C67-4596-A94B-767C1E16AC02}" srcId="{A4818A30-0187-4AE6-B536-B076A1262BEB}" destId="{114674AB-C81C-426E-9233-86AAA9AD7120}" srcOrd="0" destOrd="0" parTransId="{FC20C104-1D2A-48B5-AE73-088E665767EA}" sibTransId="{CE600446-BEC1-4EB3-9D9F-C97A531595A5}"/>
    <dgm:cxn modelId="{63348E6C-52BC-4337-AA66-381A13042D8A}" type="presOf" srcId="{285E450B-CF54-4794-8044-34DD98ECC192}" destId="{2004290D-B12F-430B-A532-AE586B334304}" srcOrd="0" destOrd="0" presId="urn:microsoft.com/office/officeart/2005/8/layout/radial1"/>
    <dgm:cxn modelId="{641AC473-DCC7-475A-B9DC-4A805FFA71E2}" type="presOf" srcId="{42933409-7A18-40B3-926F-9B5A964942FD}" destId="{A70BEA32-78BF-4785-9DFA-62023A2A062B}" srcOrd="0" destOrd="0" presId="urn:microsoft.com/office/officeart/2005/8/layout/radial1"/>
    <dgm:cxn modelId="{CE713277-3593-4805-94C0-2735964B90CB}" type="presOf" srcId="{62C46EF3-E04F-43D9-83E5-BB30A3B154AF}" destId="{660339BC-1EE5-4F97-8142-3BD0A78663BB}" srcOrd="0" destOrd="0" presId="urn:microsoft.com/office/officeart/2005/8/layout/radial1"/>
    <dgm:cxn modelId="{0DB44E58-53B9-4D43-820B-661B7CEDE7E4}" type="presOf" srcId="{2D75176F-E303-4869-9954-2C0EF8D3D528}" destId="{79B001A0-DCAD-4E00-94F1-EECEE553C241}" srcOrd="0" destOrd="0" presId="urn:microsoft.com/office/officeart/2005/8/layout/radial1"/>
    <dgm:cxn modelId="{BFC3BC7A-75DC-4D37-A635-70979CFD8F6B}" type="presOf" srcId="{A4818A30-0187-4AE6-B536-B076A1262BEB}" destId="{A13160AD-7705-422C-98A7-4C39A456EB1F}" srcOrd="0" destOrd="0" presId="urn:microsoft.com/office/officeart/2005/8/layout/radial1"/>
    <dgm:cxn modelId="{238CC3A9-DC00-464C-B658-8C6E2B52E06B}" type="presOf" srcId="{62C46EF3-E04F-43D9-83E5-BB30A3B154AF}" destId="{3A62E98D-EF28-42EF-A4A3-D056D1166393}" srcOrd="1" destOrd="0" presId="urn:microsoft.com/office/officeart/2005/8/layout/radial1"/>
    <dgm:cxn modelId="{476DEDC2-EA41-485E-BFC9-95A5A3F3C3B2}" srcId="{114674AB-C81C-426E-9233-86AAA9AD7120}" destId="{A97AA00A-0D8A-4833-A540-EBF6001075B1}" srcOrd="3" destOrd="0" parTransId="{285E450B-CF54-4794-8044-34DD98ECC192}" sibTransId="{27708C80-8985-47F1-8ED6-C4B1B5AB7B16}"/>
    <dgm:cxn modelId="{ABA12AB9-01AD-4E85-9387-4227A3C1844F}" type="presParOf" srcId="{A13160AD-7705-422C-98A7-4C39A456EB1F}" destId="{70CE60A5-4D02-4D6D-84DA-F9638D745747}" srcOrd="0" destOrd="0" presId="urn:microsoft.com/office/officeart/2005/8/layout/radial1"/>
    <dgm:cxn modelId="{CFB51FCF-AA29-4AEA-9E71-045485B24B23}" type="presParOf" srcId="{A13160AD-7705-422C-98A7-4C39A456EB1F}" destId="{9216E359-B349-47D4-9B80-CA8ACEAD0E7A}" srcOrd="1" destOrd="0" presId="urn:microsoft.com/office/officeart/2005/8/layout/radial1"/>
    <dgm:cxn modelId="{E204A8F9-7679-4577-ABDA-3E05956FAB33}" type="presParOf" srcId="{9216E359-B349-47D4-9B80-CA8ACEAD0E7A}" destId="{494E68DC-7F73-4E59-A786-ED2CDB47EBB4}" srcOrd="0" destOrd="0" presId="urn:microsoft.com/office/officeart/2005/8/layout/radial1"/>
    <dgm:cxn modelId="{0F8FC8C3-B33A-462B-87BC-AB85BB8DB336}" type="presParOf" srcId="{A13160AD-7705-422C-98A7-4C39A456EB1F}" destId="{A70BEA32-78BF-4785-9DFA-62023A2A062B}" srcOrd="2" destOrd="0" presId="urn:microsoft.com/office/officeart/2005/8/layout/radial1"/>
    <dgm:cxn modelId="{43FFAC73-DF49-4F93-B15F-DBFD7E95BB7F}" type="presParOf" srcId="{A13160AD-7705-422C-98A7-4C39A456EB1F}" destId="{79B001A0-DCAD-4E00-94F1-EECEE553C241}" srcOrd="3" destOrd="0" presId="urn:microsoft.com/office/officeart/2005/8/layout/radial1"/>
    <dgm:cxn modelId="{D0138B06-D29B-48EA-AD49-B24A4D22C805}" type="presParOf" srcId="{79B001A0-DCAD-4E00-94F1-EECEE553C241}" destId="{C5D5E5DA-B4D7-4D43-8ED2-77871DC01768}" srcOrd="0" destOrd="0" presId="urn:microsoft.com/office/officeart/2005/8/layout/radial1"/>
    <dgm:cxn modelId="{DD753CC8-E1AC-46A6-A692-210C6C770E8E}" type="presParOf" srcId="{A13160AD-7705-422C-98A7-4C39A456EB1F}" destId="{8544F8DA-8056-4702-A327-1A4EF76738A5}" srcOrd="4" destOrd="0" presId="urn:microsoft.com/office/officeart/2005/8/layout/radial1"/>
    <dgm:cxn modelId="{61758602-66A2-47CE-A480-AD4B91F7C940}" type="presParOf" srcId="{A13160AD-7705-422C-98A7-4C39A456EB1F}" destId="{D349F4E8-E7AC-426C-AABD-EDED02D4F45E}" srcOrd="5" destOrd="0" presId="urn:microsoft.com/office/officeart/2005/8/layout/radial1"/>
    <dgm:cxn modelId="{748852B9-740A-488E-A17A-36275D956AC1}" type="presParOf" srcId="{D349F4E8-E7AC-426C-AABD-EDED02D4F45E}" destId="{DA6EF1C4-2F3D-43DF-9C59-C68368DB2338}" srcOrd="0" destOrd="0" presId="urn:microsoft.com/office/officeart/2005/8/layout/radial1"/>
    <dgm:cxn modelId="{8AA83933-2ADD-431C-A433-F10EC3FD6A35}" type="presParOf" srcId="{A13160AD-7705-422C-98A7-4C39A456EB1F}" destId="{C7F55286-B7A6-45E6-B6E9-AC0FF76575D5}" srcOrd="6" destOrd="0" presId="urn:microsoft.com/office/officeart/2005/8/layout/radial1"/>
    <dgm:cxn modelId="{4FD6AD00-B0DF-4411-BE8A-70DDC3AC1626}" type="presParOf" srcId="{A13160AD-7705-422C-98A7-4C39A456EB1F}" destId="{2004290D-B12F-430B-A532-AE586B334304}" srcOrd="7" destOrd="0" presId="urn:microsoft.com/office/officeart/2005/8/layout/radial1"/>
    <dgm:cxn modelId="{3CC770C0-9D38-4C67-9748-111C3B4A7152}" type="presParOf" srcId="{2004290D-B12F-430B-A532-AE586B334304}" destId="{4983A94A-7ED0-4537-90CD-25FF079AAD2D}" srcOrd="0" destOrd="0" presId="urn:microsoft.com/office/officeart/2005/8/layout/radial1"/>
    <dgm:cxn modelId="{1EC89BA3-9851-4D7E-8C61-B03B0ED75A6B}" type="presParOf" srcId="{A13160AD-7705-422C-98A7-4C39A456EB1F}" destId="{E16F013A-7A20-4A8B-868C-7F9FF5A0E378}" srcOrd="8" destOrd="0" presId="urn:microsoft.com/office/officeart/2005/8/layout/radial1"/>
    <dgm:cxn modelId="{50DAF4AC-C32F-4B14-BF66-6C18F7DA1561}" type="presParOf" srcId="{A13160AD-7705-422C-98A7-4C39A456EB1F}" destId="{660339BC-1EE5-4F97-8142-3BD0A78663BB}" srcOrd="9" destOrd="0" presId="urn:microsoft.com/office/officeart/2005/8/layout/radial1"/>
    <dgm:cxn modelId="{D36DCC82-EA28-44EF-88DE-CA61B7146215}" type="presParOf" srcId="{660339BC-1EE5-4F97-8142-3BD0A78663BB}" destId="{3A62E98D-EF28-42EF-A4A3-D056D1166393}" srcOrd="0" destOrd="0" presId="urn:microsoft.com/office/officeart/2005/8/layout/radial1"/>
    <dgm:cxn modelId="{C0DA9B53-DE4C-488B-B523-0B1C7E443F1F}" type="presParOf" srcId="{A13160AD-7705-422C-98A7-4C39A456EB1F}" destId="{A00C3603-26C2-4347-8B80-F109C991B3C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E60A5-4D02-4D6D-84DA-F9638D745747}">
      <dsp:nvSpPr>
        <dsp:cNvPr id="0" name=""/>
        <dsp:cNvSpPr/>
      </dsp:nvSpPr>
      <dsp:spPr>
        <a:xfrm>
          <a:off x="2873893" y="1827354"/>
          <a:ext cx="1719812" cy="1698494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KIẾN TRÚC CHÍNH QUYỀN ĐIỆN TỬ </a:t>
          </a:r>
          <a:b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TP.HCM </a:t>
          </a:r>
        </a:p>
      </dsp:txBody>
      <dsp:txXfrm>
        <a:off x="3125754" y="2076093"/>
        <a:ext cx="1216090" cy="1201016"/>
      </dsp:txXfrm>
    </dsp:sp>
    <dsp:sp modelId="{9216E359-B349-47D4-9B80-CA8ACEAD0E7A}">
      <dsp:nvSpPr>
        <dsp:cNvPr id="0" name=""/>
        <dsp:cNvSpPr/>
      </dsp:nvSpPr>
      <dsp:spPr>
        <a:xfrm rot="16200000">
          <a:off x="3603019" y="1679727"/>
          <a:ext cx="261561" cy="33693"/>
        </a:xfrm>
        <a:custGeom>
          <a:avLst/>
          <a:gdLst/>
          <a:ahLst/>
          <a:cxnLst/>
          <a:rect l="0" t="0" r="0" b="0"/>
          <a:pathLst>
            <a:path>
              <a:moveTo>
                <a:pt x="0" y="16846"/>
              </a:moveTo>
              <a:lnTo>
                <a:pt x="261561" y="168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7260" y="1690035"/>
        <a:ext cx="13078" cy="13078"/>
      </dsp:txXfrm>
    </dsp:sp>
    <dsp:sp modelId="{A70BEA32-78BF-4785-9DFA-62023A2A062B}">
      <dsp:nvSpPr>
        <dsp:cNvPr id="0" name=""/>
        <dsp:cNvSpPr/>
      </dsp:nvSpPr>
      <dsp:spPr>
        <a:xfrm>
          <a:off x="2836040" y="-128801"/>
          <a:ext cx="1795519" cy="169459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Cơ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sở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tham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chiếu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khi tổ chức triển khai ứng dụng CNTT</a:t>
          </a:r>
        </a:p>
      </dsp:txBody>
      <dsp:txXfrm>
        <a:off x="3098988" y="119367"/>
        <a:ext cx="1269623" cy="1198258"/>
      </dsp:txXfrm>
    </dsp:sp>
    <dsp:sp modelId="{79B001A0-DCAD-4E00-94F1-EECEE553C241}">
      <dsp:nvSpPr>
        <dsp:cNvPr id="0" name=""/>
        <dsp:cNvSpPr/>
      </dsp:nvSpPr>
      <dsp:spPr>
        <a:xfrm rot="20478049">
          <a:off x="4535646" y="2313888"/>
          <a:ext cx="440043" cy="33693"/>
        </a:xfrm>
        <a:custGeom>
          <a:avLst/>
          <a:gdLst/>
          <a:ahLst/>
          <a:cxnLst/>
          <a:rect l="0" t="0" r="0" b="0"/>
          <a:pathLst>
            <a:path>
              <a:moveTo>
                <a:pt x="0" y="16846"/>
              </a:moveTo>
              <a:lnTo>
                <a:pt x="440043" y="168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4667" y="2319734"/>
        <a:ext cx="22002" cy="22002"/>
      </dsp:txXfrm>
    </dsp:sp>
    <dsp:sp modelId="{8544F8DA-8056-4702-A327-1A4EF76738A5}">
      <dsp:nvSpPr>
        <dsp:cNvPr id="0" name=""/>
        <dsp:cNvSpPr/>
      </dsp:nvSpPr>
      <dsp:spPr>
        <a:xfrm>
          <a:off x="4911377" y="1126875"/>
          <a:ext cx="1795519" cy="1694594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bộ, liên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thông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HTTT </a:t>
          </a:r>
        </a:p>
      </dsp:txBody>
      <dsp:txXfrm>
        <a:off x="5174325" y="1375043"/>
        <a:ext cx="1269623" cy="1198258"/>
      </dsp:txXfrm>
    </dsp:sp>
    <dsp:sp modelId="{D349F4E8-E7AC-426C-AABD-EDED02D4F45E}">
      <dsp:nvSpPr>
        <dsp:cNvPr id="0" name=""/>
        <dsp:cNvSpPr/>
      </dsp:nvSpPr>
      <dsp:spPr>
        <a:xfrm rot="2479426">
          <a:off x="4340788" y="3317978"/>
          <a:ext cx="283250" cy="33693"/>
        </a:xfrm>
        <a:custGeom>
          <a:avLst/>
          <a:gdLst/>
          <a:ahLst/>
          <a:cxnLst/>
          <a:rect l="0" t="0" r="0" b="0"/>
          <a:pathLst>
            <a:path>
              <a:moveTo>
                <a:pt x="0" y="16846"/>
              </a:moveTo>
              <a:lnTo>
                <a:pt x="283250" y="168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5331" y="3327744"/>
        <a:ext cx="14162" cy="14162"/>
      </dsp:txXfrm>
    </dsp:sp>
    <dsp:sp modelId="{C7F55286-B7A6-45E6-B6E9-AC0FF76575D5}">
      <dsp:nvSpPr>
        <dsp:cNvPr id="0" name=""/>
        <dsp:cNvSpPr/>
      </dsp:nvSpPr>
      <dsp:spPr>
        <a:xfrm>
          <a:off x="4347884" y="3158604"/>
          <a:ext cx="1795519" cy="1694594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chương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trình đầu tư CNTT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đạt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được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mục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đề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ra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0832" y="3406772"/>
        <a:ext cx="1269623" cy="1198258"/>
      </dsp:txXfrm>
    </dsp:sp>
    <dsp:sp modelId="{2004290D-B12F-430B-A532-AE586B334304}">
      <dsp:nvSpPr>
        <dsp:cNvPr id="0" name=""/>
        <dsp:cNvSpPr/>
      </dsp:nvSpPr>
      <dsp:spPr>
        <a:xfrm rot="8444317">
          <a:off x="2744554" y="3317785"/>
          <a:ext cx="368367" cy="33693"/>
        </a:xfrm>
        <a:custGeom>
          <a:avLst/>
          <a:gdLst/>
          <a:ahLst/>
          <a:cxnLst/>
          <a:rect l="0" t="0" r="0" b="0"/>
          <a:pathLst>
            <a:path>
              <a:moveTo>
                <a:pt x="0" y="16846"/>
              </a:moveTo>
              <a:lnTo>
                <a:pt x="368367" y="168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919529" y="3325423"/>
        <a:ext cx="18418" cy="18418"/>
      </dsp:txXfrm>
    </dsp:sp>
    <dsp:sp modelId="{E16F013A-7A20-4A8B-868C-7F9FF5A0E378}">
      <dsp:nvSpPr>
        <dsp:cNvPr id="0" name=""/>
        <dsp:cNvSpPr/>
      </dsp:nvSpPr>
      <dsp:spPr>
        <a:xfrm>
          <a:off x="1209735" y="3158590"/>
          <a:ext cx="1795519" cy="1694594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Khai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thác</a:t>
          </a:r>
          <a:endParaRPr lang="en-US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phát triển nhanh </a:t>
          </a:r>
          <a:r>
            <a:rPr lang="en-US" sz="17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chóng</a:t>
          </a: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 của các công nghệ mới</a:t>
          </a:r>
        </a:p>
      </dsp:txBody>
      <dsp:txXfrm>
        <a:off x="1472683" y="3406758"/>
        <a:ext cx="1269623" cy="1198258"/>
      </dsp:txXfrm>
    </dsp:sp>
    <dsp:sp modelId="{660339BC-1EE5-4F97-8142-3BD0A78663BB}">
      <dsp:nvSpPr>
        <dsp:cNvPr id="0" name=""/>
        <dsp:cNvSpPr/>
      </dsp:nvSpPr>
      <dsp:spPr>
        <a:xfrm rot="12140510">
          <a:off x="2490443" y="2244716"/>
          <a:ext cx="466975" cy="33693"/>
        </a:xfrm>
        <a:custGeom>
          <a:avLst/>
          <a:gdLst/>
          <a:ahLst/>
          <a:cxnLst/>
          <a:rect l="0" t="0" r="0" b="0"/>
          <a:pathLst>
            <a:path>
              <a:moveTo>
                <a:pt x="0" y="16846"/>
              </a:moveTo>
              <a:lnTo>
                <a:pt x="466975" y="168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712257" y="2249889"/>
        <a:ext cx="23348" cy="23348"/>
      </dsp:txXfrm>
    </dsp:sp>
    <dsp:sp modelId="{A00C3603-26C2-4347-8B80-F109C991B3CB}">
      <dsp:nvSpPr>
        <dsp:cNvPr id="0" name=""/>
        <dsp:cNvSpPr/>
      </dsp:nvSpPr>
      <dsp:spPr>
        <a:xfrm>
          <a:off x="787106" y="987228"/>
          <a:ext cx="1795519" cy="1694594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Huy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lực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doanh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nghiệp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0054" y="1235396"/>
        <a:ext cx="1269623" cy="119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C40EE6D-F016-4A75-8BE5-4DD43C0A3853}" type="datetimeFigureOut">
              <a:rPr lang="en-US" smtClean="0"/>
              <a:pPr/>
              <a:t>7/21/2020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8"/>
            <a:ext cx="3037840" cy="46482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63DF5A-A9EA-429E-B1DB-9737F3DA4F6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97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84DDA6B-5662-4912-90B5-749B636880B1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5325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8"/>
            <a:ext cx="3037840" cy="46482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0D2F5A3-D406-4767-9EF9-C1893E6E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80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2F5A3-D406-4767-9EF9-C1893E6E8E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70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2F5A3-D406-4767-9EF9-C1893E6E8E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6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2F5A3-D406-4767-9EF9-C1893E6E8E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2F5A3-D406-4767-9EF9-C1893E6E8E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trúc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Chính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TP.HCM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duyệt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 ban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4250/QĐ-UBND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28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09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Uỷ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dân thành phố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 –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sở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QH/SN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triển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CNTT, 2 –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thông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HTTT, 3 –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CT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CNTT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–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triển công nghệ 5 – Huy động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nguồn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lực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2F5A3-D406-4767-9EF9-C1893E6E8E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8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Tầm</a:t>
            </a:r>
            <a:r>
              <a:rPr lang="en-US" baseline="0" dirty="0"/>
              <a:t> </a:t>
            </a:r>
            <a:r>
              <a:rPr lang="en-US" baseline="0" dirty="0" err="1"/>
              <a:t>nhìn</a:t>
            </a:r>
            <a:r>
              <a:rPr lang="en-US" baseline="0" dirty="0"/>
              <a:t>,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hướnbg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trúc</a:t>
            </a:r>
            <a:r>
              <a:rPr lang="en-US" baseline="0" dirty="0"/>
              <a:t> CQĐT thành phố </a:t>
            </a:r>
            <a:r>
              <a:rPr lang="en-US" baseline="0" dirty="0" err="1"/>
              <a:t>nhằm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phục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lược</a:t>
            </a:r>
            <a:r>
              <a:rPr lang="en-US" baseline="0" dirty="0"/>
              <a:t> </a:t>
            </a:r>
            <a:r>
              <a:rPr lang="en-US" baseline="0" dirty="0" err="1"/>
              <a:t>Kinh</a:t>
            </a:r>
            <a:r>
              <a:rPr lang="en-US" baseline="0" dirty="0"/>
              <a:t> </a:t>
            </a:r>
            <a:r>
              <a:rPr lang="en-US" baseline="0" dirty="0" err="1"/>
              <a:t>tế</a:t>
            </a:r>
            <a:r>
              <a:rPr lang="en-US" baseline="0" dirty="0"/>
              <a:t> </a:t>
            </a:r>
            <a:r>
              <a:rPr lang="en-US" baseline="0" dirty="0" err="1"/>
              <a:t>Xã</a:t>
            </a:r>
            <a:r>
              <a:rPr lang="en-US" baseline="0" dirty="0"/>
              <a:t> </a:t>
            </a:r>
            <a:r>
              <a:rPr lang="en-US" baseline="0" dirty="0" err="1"/>
              <a:t>hội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thành phố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2F5A3-D406-4767-9EF9-C1893E6E8E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5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trúc</a:t>
            </a:r>
            <a:r>
              <a:rPr lang="en-US" baseline="0" dirty="0"/>
              <a:t> CQĐT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cấu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nhằm</a:t>
            </a:r>
            <a:r>
              <a:rPr lang="en-US" baseline="0" dirty="0"/>
              <a:t> </a:t>
            </a:r>
            <a:r>
              <a:rPr lang="en-US" baseline="0" dirty="0" err="1"/>
              <a:t>phục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triển </a:t>
            </a:r>
            <a:r>
              <a:rPr lang="en-US" baseline="0" dirty="0" err="1"/>
              <a:t>khai</a:t>
            </a:r>
            <a:r>
              <a:rPr lang="en-US" baseline="0" dirty="0"/>
              <a:t> </a:t>
            </a:r>
            <a:r>
              <a:rPr lang="en-US" baseline="0" dirty="0" err="1"/>
              <a:t>Đô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thông minh TP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2F5A3-D406-4767-9EF9-C1893E6E8E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, KTCQĐ Chính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điện</a:t>
            </a:r>
            <a:r>
              <a:rPr lang="en-US" baseline="0" dirty="0"/>
              <a:t> </a:t>
            </a:r>
            <a:r>
              <a:rPr lang="en-US" baseline="0" dirty="0" err="1"/>
              <a:t>tử</a:t>
            </a:r>
            <a:r>
              <a:rPr lang="en-US" baseline="0" dirty="0"/>
              <a:t> thành phố </a:t>
            </a:r>
            <a:r>
              <a:rPr lang="en-US" baseline="0" dirty="0" err="1"/>
              <a:t>xác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lộ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,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Chính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2F5A3-D406-4767-9EF9-C1893E6E8E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Ngày</a:t>
            </a:r>
            <a:r>
              <a:rPr lang="en-US" baseline="0" dirty="0"/>
              <a:t> 28/9/2018, KTCQDT TP </a:t>
            </a:r>
            <a:r>
              <a:rPr lang="en-US" baseline="0" dirty="0" err="1"/>
              <a:t>được</a:t>
            </a:r>
            <a:r>
              <a:rPr lang="en-US" baseline="0" dirty="0"/>
              <a:t> ban </a:t>
            </a:r>
            <a:r>
              <a:rPr lang="en-US" baseline="0" dirty="0" err="1"/>
              <a:t>hành</a:t>
            </a:r>
            <a:r>
              <a:rPr lang="en-US" baseline="0" dirty="0"/>
              <a:t>.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1,5 </a:t>
            </a:r>
            <a:r>
              <a:rPr lang="en-US" baseline="0" dirty="0" err="1"/>
              <a:t>năm</a:t>
            </a:r>
            <a:r>
              <a:rPr lang="en-US" baseline="0" dirty="0"/>
              <a:t> triển </a:t>
            </a:r>
            <a:r>
              <a:rPr lang="en-US" baseline="0" dirty="0" err="1"/>
              <a:t>khai</a:t>
            </a:r>
            <a:r>
              <a:rPr lang="en-US" baseline="0" dirty="0"/>
              <a:t>, </a:t>
            </a:r>
            <a:r>
              <a:rPr lang="en-US" baseline="0" dirty="0" err="1"/>
              <a:t>đến</a:t>
            </a:r>
            <a:r>
              <a:rPr lang="en-US" baseline="0" dirty="0"/>
              <a:t> nay, TP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Nền</a:t>
            </a:r>
            <a:r>
              <a:rPr lang="en-US" baseline="0" dirty="0"/>
              <a:t> </a:t>
            </a:r>
            <a:r>
              <a:rPr lang="en-US" baseline="0" dirty="0" err="1"/>
              <a:t>tảng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, chia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dữ</a:t>
            </a:r>
            <a:r>
              <a:rPr lang="en-US" baseline="0" dirty="0"/>
              <a:t> </a:t>
            </a:r>
            <a:r>
              <a:rPr lang="en-US" baseline="0" dirty="0" err="1"/>
              <a:t>liệu</a:t>
            </a:r>
            <a:r>
              <a:rPr lang="en-US" baseline="0" dirty="0"/>
              <a:t> </a:t>
            </a:r>
            <a:r>
              <a:rPr lang="en-US" baseline="0" dirty="0" err="1"/>
              <a:t>phục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thông HT QLVBĐH và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cửa</a:t>
            </a:r>
            <a:r>
              <a:rPr lang="en-US" baseline="0" dirty="0"/>
              <a:t> </a:t>
            </a:r>
            <a:r>
              <a:rPr lang="en-US" baseline="0" dirty="0" err="1"/>
              <a:t>điện</a:t>
            </a:r>
            <a:r>
              <a:rPr lang="en-US" baseline="0" dirty="0"/>
              <a:t> </a:t>
            </a:r>
            <a:r>
              <a:rPr lang="en-US" baseline="0" dirty="0" err="1"/>
              <a:t>tử</a:t>
            </a:r>
            <a:r>
              <a:rPr lang="en-US" baseline="0" dirty="0"/>
              <a:t>; </a:t>
            </a:r>
            <a:r>
              <a:rPr lang="en-US" baseline="0" dirty="0" err="1"/>
              <a:t>Hình</a:t>
            </a:r>
            <a:r>
              <a:rPr lang="en-US" baseline="0" dirty="0"/>
              <a:t> thành Kho </a:t>
            </a:r>
            <a:r>
              <a:rPr lang="en-US" baseline="0" dirty="0" err="1"/>
              <a:t>dữ</a:t>
            </a:r>
            <a:r>
              <a:rPr lang="en-US" baseline="0" dirty="0"/>
              <a:t> </a:t>
            </a:r>
            <a:r>
              <a:rPr lang="en-US" baseline="0" dirty="0" err="1"/>
              <a:t>liệu</a:t>
            </a:r>
            <a:r>
              <a:rPr lang="en-US" baseline="0" dirty="0"/>
              <a:t> dung </a:t>
            </a:r>
            <a:r>
              <a:rPr lang="en-US" baseline="0" dirty="0" err="1"/>
              <a:t>chung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sở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CSDL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trạng</a:t>
            </a:r>
            <a:r>
              <a:rPr lang="en-US" baseline="0" dirty="0"/>
              <a:t>, </a:t>
            </a:r>
            <a:r>
              <a:rPr lang="en-US" baseline="0" dirty="0" err="1"/>
              <a:t>cung</a:t>
            </a:r>
            <a:r>
              <a:rPr lang="en-US" baseline="0" dirty="0"/>
              <a:t> </a:t>
            </a:r>
            <a:r>
              <a:rPr lang="en-US" baseline="0" dirty="0" err="1"/>
              <a:t>cấp</a:t>
            </a:r>
            <a:r>
              <a:rPr lang="en-US" baseline="0" dirty="0"/>
              <a:t> chia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dữ</a:t>
            </a:r>
            <a:r>
              <a:rPr lang="en-US" baseline="0" dirty="0"/>
              <a:t> </a:t>
            </a:r>
            <a:r>
              <a:rPr lang="en-US" baseline="0" dirty="0" err="1"/>
              <a:t>liệu</a:t>
            </a:r>
            <a:r>
              <a:rPr lang="en-US" baseline="0" dirty="0"/>
              <a:t> qua </a:t>
            </a:r>
            <a:r>
              <a:rPr lang="en-US" baseline="0" dirty="0" err="1"/>
              <a:t>Cổng</a:t>
            </a:r>
            <a:r>
              <a:rPr lang="en-US" baseline="0" dirty="0"/>
              <a:t> </a:t>
            </a:r>
            <a:r>
              <a:rPr lang="en-US" baseline="0" dirty="0" err="1"/>
              <a:t>dữ</a:t>
            </a:r>
            <a:r>
              <a:rPr lang="en-US" baseline="0" dirty="0"/>
              <a:t> </a:t>
            </a:r>
            <a:r>
              <a:rPr lang="en-US" baseline="0" dirty="0" err="1"/>
              <a:t>liệu</a:t>
            </a:r>
            <a:r>
              <a:rPr lang="en-US" baseline="0" dirty="0"/>
              <a:t> thành phố.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07/3/2019, Chính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17/NQ-CP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pháp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tâm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triển CPĐT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– 2020,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CPĐT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nâng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động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dân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trúc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CPĐT Việt Nam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Chương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Quốc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Nhằm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TP.HCM, TPHCM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KTCQĐT thành phố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triển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vụ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Chương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đổi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TP.HCM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2F5A3-D406-4767-9EF9-C1893E6E8E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6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phù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trúc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tử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đổi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phố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Xây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dựng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phố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Hồ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Minh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trở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minh.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2F5A3-D406-4767-9EF9-C1893E6E8E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8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532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Cập</a:t>
            </a:r>
            <a:r>
              <a:rPr lang="en-US" baseline="0" dirty="0"/>
              <a:t> nhật </a:t>
            </a:r>
            <a:r>
              <a:rPr lang="en-US" baseline="0" dirty="0" err="1"/>
              <a:t>bổ</a:t>
            </a:r>
            <a:r>
              <a:rPr lang="en-US" baseline="0" dirty="0"/>
              <a:t> sung các CSDL, HTTT </a:t>
            </a:r>
            <a:r>
              <a:rPr lang="en-US" baseline="0" dirty="0" err="1"/>
              <a:t>quốc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và các thành phần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KTCP ĐT:</a:t>
            </a:r>
          </a:p>
          <a:p>
            <a:r>
              <a:rPr lang="en-US" baseline="0" dirty="0"/>
              <a:t>1 – Các HTTT </a:t>
            </a:r>
            <a:r>
              <a:rPr lang="en-US" baseline="0" dirty="0" err="1"/>
              <a:t>thuộc</a:t>
            </a:r>
            <a:r>
              <a:rPr lang="en-US" baseline="0" dirty="0"/>
              <a:t> TT </a:t>
            </a:r>
            <a:r>
              <a:rPr lang="en-US" baseline="0" dirty="0" err="1"/>
              <a:t>dữ</a:t>
            </a:r>
            <a:r>
              <a:rPr lang="en-US" baseline="0" dirty="0"/>
              <a:t> liệu </a:t>
            </a:r>
            <a:r>
              <a:rPr lang="en-US" baseline="0" dirty="0" err="1"/>
              <a:t>phục</a:t>
            </a:r>
            <a:r>
              <a:rPr lang="en-US" baseline="0" dirty="0"/>
              <a:t> vụ sự chỉ đạo điều hành </a:t>
            </a:r>
            <a:r>
              <a:rPr lang="en-US" baseline="0" dirty="0" err="1"/>
              <a:t>của</a:t>
            </a:r>
            <a:r>
              <a:rPr lang="en-US" baseline="0" dirty="0"/>
              <a:t> CP, thủ </a:t>
            </a:r>
            <a:r>
              <a:rPr lang="en-US" baseline="0" dirty="0" err="1"/>
              <a:t>tước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phủ ( HT </a:t>
            </a:r>
            <a:r>
              <a:rPr lang="en-US" baseline="0" dirty="0" err="1"/>
              <a:t>báo</a:t>
            </a:r>
            <a:r>
              <a:rPr lang="en-US" baseline="0" dirty="0"/>
              <a:t> cáo, HT QLVB điều hành, </a:t>
            </a:r>
            <a:r>
              <a:rPr lang="en-US" baseline="0" dirty="0" err="1"/>
              <a:t>Cổng</a:t>
            </a:r>
            <a:r>
              <a:rPr lang="en-US" baseline="0" dirty="0"/>
              <a:t> DVC Quốc </a:t>
            </a:r>
            <a:r>
              <a:rPr lang="en-US" baseline="0" dirty="0" err="1"/>
              <a:t>gia</a:t>
            </a:r>
            <a:r>
              <a:rPr lang="en-US" baseline="0" dirty="0"/>
              <a:t>, …)</a:t>
            </a:r>
          </a:p>
          <a:p>
            <a:r>
              <a:rPr lang="en-US" baseline="0" dirty="0"/>
              <a:t>2 – Các CSDL, HTTT Quốc </a:t>
            </a:r>
            <a:r>
              <a:rPr lang="en-US" baseline="0" dirty="0" err="1"/>
              <a:t>gia</a:t>
            </a:r>
            <a:endParaRPr lang="en-US" baseline="0" dirty="0"/>
          </a:p>
          <a:p>
            <a:r>
              <a:rPr lang="en-US" baseline="0" dirty="0"/>
              <a:t>3 – HT do Bộ TTTT triển khai để </a:t>
            </a:r>
            <a:r>
              <a:rPr lang="en-US" baseline="0" dirty="0" err="1"/>
              <a:t>đảm</a:t>
            </a:r>
            <a:r>
              <a:rPr lang="en-US" baseline="0" dirty="0"/>
              <a:t> </a:t>
            </a:r>
            <a:r>
              <a:rPr lang="en-US" baseline="0" dirty="0" err="1"/>
              <a:t>bảo</a:t>
            </a:r>
            <a:r>
              <a:rPr lang="en-US" baseline="0" dirty="0"/>
              <a:t> đồng bộ : Danh </a:t>
            </a:r>
            <a:r>
              <a:rPr lang="en-US" baseline="0" dirty="0" err="1"/>
              <a:t>mục</a:t>
            </a:r>
            <a:r>
              <a:rPr lang="en-US" baseline="0" dirty="0"/>
              <a:t>, </a:t>
            </a:r>
            <a:r>
              <a:rPr lang="en-US" baseline="0" dirty="0" err="1"/>
              <a:t>giám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endParaRPr lang="en-US" baseline="0" dirty="0"/>
          </a:p>
          <a:p>
            <a:r>
              <a:rPr lang="en-US" baseline="0" dirty="0"/>
              <a:t>Các HTTT </a:t>
            </a:r>
            <a:r>
              <a:rPr lang="en-US" baseline="0" dirty="0" err="1"/>
              <a:t>liên</a:t>
            </a:r>
            <a:r>
              <a:rPr lang="en-US" baseline="0" dirty="0"/>
              <a:t> thông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thống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trên cũng KT Nghiệp vụ, </a:t>
            </a:r>
            <a:r>
              <a:rPr lang="en-US" baseline="0" dirty="0" err="1"/>
              <a:t>Dữ</a:t>
            </a:r>
            <a:r>
              <a:rPr lang="en-US" baseline="0" dirty="0"/>
              <a:t> liệu, Ứng dụng, Công nghệ, ANTT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2F5A3-D406-4767-9EF9-C1893E6E8E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áº¿t quáº£ hÃ¬nh áº£nh cho THÃNH PHá» Há» CHÃ MINH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09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39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4869657"/>
            <a:ext cx="2133600" cy="273844"/>
          </a:xfrm>
        </p:spPr>
        <p:txBody>
          <a:bodyPr/>
          <a:lstStyle>
            <a:lvl1pPr algn="ctr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CC04F7-3717-4145-A817-9D05CE6043AE}" type="datetime1">
              <a:rPr lang="vi-VN" smtClean="0"/>
              <a:pPr>
                <a:defRPr/>
              </a:pPr>
              <a:t>21/07/2020</a:t>
            </a:fld>
            <a:endParaRPr lang="vi-VN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381000" y="28575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ỦY BAN NHÂN DÂN THÀNH PHỐ HỒ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CHÍ MINH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8" descr="Logo TPHC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76200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5A5F-70DC-4FD2-B3C9-00FE5F176B09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ỦY BAN NHÂN DÂN TP.HỒ CHÍ MINH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2573-8CC6-41D8-8C9D-E93FDDB799EF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ỦY BAN NHÂN DÂN TP.HỒ CHÍ MINH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95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55F7-621E-4431-B429-7140D8E33E42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ỦY BAN NHÂN DÂN TP.HỒ CHÍ MINH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09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0427-7791-4D22-B854-71F43C5462EE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ỦY BAN NHÂN DÂN TP.HỒ CHÍ MINH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1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2CEA-1C0D-4528-A8F1-1B6721223DA3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ỦY BAN NHÂN DÂN TP.HỒ CHÍ MINH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37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F27-9F06-4678-B41B-77D3B41C22B0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ỦY BAN NHÂN DÂN TP.HỒ CHÍ MINH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28700"/>
            <a:ext cx="8410604" cy="3829050"/>
          </a:xfrm>
        </p:spPr>
        <p:txBody>
          <a:bodyPr anchor="ctr"/>
          <a:lstStyle>
            <a:lvl1pPr marL="0" indent="0" algn="just">
              <a:lnSpc>
                <a:spcPct val="150000"/>
              </a:lnSpc>
              <a:spcBef>
                <a:spcPts val="600"/>
              </a:spcBef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76263" indent="-514350" algn="just">
              <a:lnSpc>
                <a:spcPct val="150000"/>
              </a:lnSpc>
              <a:spcBef>
                <a:spcPts val="600"/>
              </a:spcBef>
              <a:buSzPct val="150000"/>
              <a:buFont typeface="Wingdings" pitchFamily="2" charset="2"/>
              <a:buChar char=""/>
              <a:tabLst>
                <a:tab pos="46355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76263" indent="-514350">
              <a:lnSpc>
                <a:spcPct val="150000"/>
              </a:lnSpc>
              <a:spcBef>
                <a:spcPts val="600"/>
              </a:spcBef>
              <a:buSzPct val="150000"/>
              <a:buFont typeface="Wingdings" pitchFamily="2" charset="2"/>
              <a:buChar char=""/>
              <a:tabLst>
                <a:tab pos="463550" algn="l"/>
              </a:tabLst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76263" indent="-514350">
              <a:lnSpc>
                <a:spcPct val="150000"/>
              </a:lnSpc>
              <a:spcBef>
                <a:spcPts val="600"/>
              </a:spcBef>
              <a:buSzPct val="150000"/>
              <a:buFont typeface="Wingdings" pitchFamily="2" charset="2"/>
              <a:buChar char=""/>
              <a:tabLst>
                <a:tab pos="463550" algn="l"/>
              </a:tabLst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576263" indent="-5143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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7397"/>
            <a:ext cx="8229600" cy="544103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3600" b="1" cap="none" baseline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242FBE-466E-40CC-B3DD-F39DF07F81BF}" type="datetime1">
              <a:rPr lang="vi-VN" smtClean="0"/>
              <a:pPr>
                <a:defRPr/>
              </a:pPr>
              <a:t>21/07/2020</a:t>
            </a:fld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ỦY BAN NHÂN DÂN TP.HỒ CHÍ MINH</a:t>
            </a:r>
            <a:endParaRPr lang="vi-V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E951C2-B09E-41F3-8963-725617ED510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371600" y="628650"/>
            <a:ext cx="76962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6924675" y="2771775"/>
            <a:ext cx="42862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Logo TPHC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346201" cy="1009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600"/>
            <a:ext cx="8410604" cy="4629150"/>
          </a:xfrm>
        </p:spPr>
        <p:txBody>
          <a:bodyPr anchor="ctr"/>
          <a:lstStyle>
            <a:lvl1pPr marL="0" indent="0" algn="just">
              <a:lnSpc>
                <a:spcPct val="150000"/>
              </a:lnSpc>
              <a:spcBef>
                <a:spcPts val="600"/>
              </a:spcBef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3150" indent="-514350" algn="just">
              <a:lnSpc>
                <a:spcPct val="150000"/>
              </a:lnSpc>
              <a:spcBef>
                <a:spcPts val="600"/>
              </a:spcBef>
              <a:buSzPct val="150000"/>
              <a:buFont typeface="Wingdings" pitchFamily="2" charset="2"/>
              <a:buChar char=""/>
              <a:tabLst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3150" indent="-514350">
              <a:lnSpc>
                <a:spcPct val="150000"/>
              </a:lnSpc>
              <a:spcBef>
                <a:spcPts val="600"/>
              </a:spcBef>
              <a:buSzPct val="150000"/>
              <a:buFont typeface="Wingdings" pitchFamily="2" charset="2"/>
              <a:buChar char=""/>
              <a:tabLst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3150" indent="-514350">
              <a:lnSpc>
                <a:spcPct val="150000"/>
              </a:lnSpc>
              <a:spcBef>
                <a:spcPts val="600"/>
              </a:spcBef>
              <a:buSzPct val="150000"/>
              <a:buFont typeface="Wingdings" pitchFamily="2" charset="2"/>
              <a:buChar char=""/>
              <a:tabLst/>
              <a:defRPr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073150" indent="-5143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"/>
              <a:tabLst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C85413-2904-4926-A69A-FCF711547F7F}" type="datetime1">
              <a:rPr lang="vi-VN" smtClean="0"/>
              <a:pPr>
                <a:defRPr/>
              </a:pPr>
              <a:t>21/07/2020</a:t>
            </a:fld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ỦY BAN NHÂN DÂN TP.HỒ CHÍ MINH</a:t>
            </a:r>
            <a:endParaRPr lang="vi-V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E951C2-B09E-41F3-8963-725617ED510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4641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171701"/>
            <a:ext cx="8763000" cy="1193006"/>
          </a:xfrm>
        </p:spPr>
        <p:txBody>
          <a:bodyPr anchor="t">
            <a:normAutofit/>
          </a:bodyPr>
          <a:lstStyle>
            <a:lvl1pPr algn="ctr">
              <a:defRPr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0DFA9-26BB-4557-8041-618A606D09D0}" type="datetime1">
              <a:rPr lang="vi-VN" smtClean="0"/>
              <a:pPr>
                <a:defRPr/>
              </a:pPr>
              <a:t>21/07/2020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ỦY BAN NHÂN DÂN TP.HỒ CHÍ MINH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A29D-07ED-4447-A6A9-92A9424043A1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3444-FF52-4A81-AF0A-FDE199B3A99A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ỦY BAN NHÂN DÂN TP.HỒ CHÍ MINH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41DB-1381-48B3-9454-C543DCC937E3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ỦY BAN NHÂN DÂN TP.HỒ CHÍ MINH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A83-09D4-41E4-8572-2A8DBFEB43F1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ỦY BAN NHÂN DÂN TP.HỒ CHÍ MINH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6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6BD2-5B06-404F-BA5E-0C102DA09166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ỦY BAN NHÂN DÂN TP.HỒ CHÍ MINH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6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0157-EBD9-40F8-B153-3BDF19224191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ỦY BAN NHÂN DÂN TP.HỒ CHÍ MINH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1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75610"/>
            <a:ext cx="9144000" cy="2678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28750" y="205979"/>
            <a:ext cx="7258050" cy="54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0DFA9-26BB-4557-8041-618A606D09D0}" type="datetime1">
              <a:rPr lang="vi-VN" smtClean="0"/>
              <a:pPr>
                <a:defRPr/>
              </a:pPr>
              <a:t>21/07/2020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1" y="4869657"/>
            <a:ext cx="36433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ỦY BAN NHÂN DÂN TP.HỒ CHÍ MINH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A29D-07ED-4447-A6A9-92A9424043A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05" r:id="rId3"/>
    <p:sldLayoutId id="2147483795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Times New Roman" pitchFamily="18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+mj-lt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737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8EB6-2729-4551-9B98-176A7A49FF32}" type="datetime1">
              <a:rPr lang="vi-VN" smtClean="0"/>
              <a:pPr/>
              <a:t>21/07/2020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ỦY BAN NHÂN DÂN TP.HỒ CHÍ MINH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C264-1F99-4475-AB1C-723513761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57250"/>
            <a:ext cx="9144000" cy="331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1771650"/>
            <a:ext cx="8991600" cy="2457450"/>
          </a:xfr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00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CẬP NHẬT KIẾN TRÚC</a:t>
            </a:r>
            <a:br>
              <a:rPr lang="en-US" sz="300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CHÍNH QUYỀN ĐIỆN TỬ TP. HỒ CHÍ MINH </a:t>
            </a:r>
            <a:br>
              <a:rPr lang="en-US" sz="300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 KHUNG KIẾN TRÚC CHÍNH PHỦ </a:t>
            </a:r>
            <a:r>
              <a:rPr lang="en-US" sz="300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ĐIỆN TỬ VIỆT NAM, PHIÊN BẢN </a:t>
            </a:r>
            <a:r>
              <a:rPr lang="en-US" sz="300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</a:t>
            </a:r>
            <a:endParaRPr lang="en-US" sz="3000" dirty="0">
              <a:ln w="190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/>
          <p:cNvSpPr>
            <a:spLocks/>
          </p:cNvSpPr>
          <p:nvPr/>
        </p:nvSpPr>
        <p:spPr bwMode="gray">
          <a:xfrm>
            <a:off x="1370865" y="2476448"/>
            <a:ext cx="2603019" cy="89574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29A2A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gray">
          <a:xfrm>
            <a:off x="4490728" y="2197894"/>
            <a:ext cx="366712" cy="1171575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329A2A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 flipH="1">
            <a:off x="5321357" y="2476448"/>
            <a:ext cx="2340768" cy="893021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29A2A">
                  <a:alpha val="0"/>
                </a:srgb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607295" y="1314450"/>
            <a:ext cx="2224064" cy="1109663"/>
            <a:chOff x="4305" y="1152"/>
            <a:chExt cx="429" cy="402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4305" y="1152"/>
              <a:ext cx="429" cy="402"/>
            </a:xfrm>
            <a:prstGeom prst="roundRect">
              <a:avLst>
                <a:gd name="adj" fmla="val 11921"/>
              </a:avLst>
            </a:prstGeom>
            <a:solidFill>
              <a:schemeClr val="accent3">
                <a:lumMod val="50000"/>
              </a:schemeClr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80CB35">
                    <a:gamma/>
                    <a:tint val="48627"/>
                    <a:invGamma/>
                  </a:srgbClr>
                </a:gs>
                <a:gs pos="50000">
                  <a:srgbClr val="80CB35">
                    <a:alpha val="0"/>
                  </a:srgbClr>
                </a:gs>
                <a:gs pos="100000">
                  <a:srgbClr val="80CB35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/>
        </p:nvSpPr>
        <p:spPr bwMode="gray">
          <a:xfrm>
            <a:off x="685800" y="1428750"/>
            <a:ext cx="19804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Định hướng phát </a:t>
            </a:r>
            <a:r>
              <a:rPr lang="en-US" b="1" dirty="0" err="1">
                <a:solidFill>
                  <a:schemeClr val="bg1"/>
                </a:solidFill>
              </a:rPr>
              <a:t>triển</a:t>
            </a:r>
            <a:r>
              <a:rPr lang="en-US" b="1" dirty="0">
                <a:solidFill>
                  <a:schemeClr val="bg1"/>
                </a:solidFill>
              </a:rPr>
              <a:t> KT-XH </a:t>
            </a:r>
            <a:r>
              <a:rPr lang="en-US" b="1" dirty="0" err="1">
                <a:solidFill>
                  <a:schemeClr val="bg1"/>
                </a:solidFill>
              </a:rPr>
              <a:t>của</a:t>
            </a:r>
            <a:r>
              <a:rPr lang="en-US" b="1" dirty="0">
                <a:solidFill>
                  <a:schemeClr val="bg1"/>
                </a:solidFill>
              </a:rPr>
              <a:t> TPHCM</a:t>
            </a: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3625540" y="1347787"/>
            <a:ext cx="2215356" cy="1128661"/>
            <a:chOff x="4320" y="1152"/>
            <a:chExt cx="414" cy="402"/>
          </a:xfrm>
        </p:grpSpPr>
        <p:sp>
          <p:nvSpPr>
            <p:cNvPr id="18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518CD3"/>
                </a:gs>
                <a:gs pos="100000">
                  <a:srgbClr val="518CD3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518CD3">
                    <a:gamma/>
                    <a:tint val="48627"/>
                    <a:invGamma/>
                  </a:srgbClr>
                </a:gs>
                <a:gs pos="50000">
                  <a:srgbClr val="518CD3">
                    <a:alpha val="0"/>
                  </a:srgbClr>
                </a:gs>
                <a:gs pos="100000">
                  <a:srgbClr val="518CD3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6485790" y="1354931"/>
            <a:ext cx="2352675" cy="1121517"/>
            <a:chOff x="4320" y="1152"/>
            <a:chExt cx="414" cy="402"/>
          </a:xfrm>
        </p:grpSpPr>
        <p:sp>
          <p:nvSpPr>
            <p:cNvPr id="21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15D7C"/>
                </a:gs>
                <a:gs pos="100000">
                  <a:srgbClr val="E15D7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15D7C">
                    <a:gamma/>
                    <a:tint val="48627"/>
                    <a:invGamma/>
                  </a:srgbClr>
                </a:gs>
                <a:gs pos="50000">
                  <a:srgbClr val="E15D7C">
                    <a:alpha val="0"/>
                  </a:srgbClr>
                </a:gs>
                <a:gs pos="100000">
                  <a:srgbClr val="E15D7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</p:grpSp>
      <p:sp>
        <p:nvSpPr>
          <p:cNvPr id="23" name="Rectangle 16"/>
          <p:cNvSpPr>
            <a:spLocks noChangeArrowheads="1"/>
          </p:cNvSpPr>
          <p:nvPr/>
        </p:nvSpPr>
        <p:spPr bwMode="gray">
          <a:xfrm>
            <a:off x="3809264" y="1485900"/>
            <a:ext cx="19057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Đề </a:t>
            </a:r>
            <a:r>
              <a:rPr lang="en-US" b="1" err="1">
                <a:solidFill>
                  <a:schemeClr val="bg1"/>
                </a:solidFill>
              </a:rPr>
              <a:t>án</a:t>
            </a:r>
            <a:r>
              <a:rPr lang="en-US" b="1">
                <a:solidFill>
                  <a:schemeClr val="bg1"/>
                </a:solidFill>
              </a:rPr>
              <a:t> Đô </a:t>
            </a:r>
            <a:r>
              <a:rPr lang="en-US" b="1" dirty="0" err="1">
                <a:solidFill>
                  <a:schemeClr val="bg1"/>
                </a:solidFill>
              </a:rPr>
              <a:t>thị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thông</a:t>
            </a:r>
            <a:r>
              <a:rPr lang="en-US" b="1" dirty="0">
                <a:solidFill>
                  <a:schemeClr val="bg1"/>
                </a:solidFill>
              </a:rPr>
              <a:t> minh </a:t>
            </a:r>
            <a:r>
              <a:rPr lang="en-US" b="1" dirty="0" err="1">
                <a:solidFill>
                  <a:schemeClr val="bg1"/>
                </a:solidFill>
              </a:rPr>
              <a:t>của</a:t>
            </a:r>
            <a:r>
              <a:rPr lang="en-US" b="1" dirty="0">
                <a:solidFill>
                  <a:schemeClr val="bg1"/>
                </a:solidFill>
              </a:rPr>
              <a:t> TPHCM</a:t>
            </a:r>
            <a:endParaRPr lang="en-US" alt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gray">
          <a:xfrm>
            <a:off x="6520869" y="1620619"/>
            <a:ext cx="228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Định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hướng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vi-VN" b="1" dirty="0">
                <a:solidFill>
                  <a:schemeClr val="bg1"/>
                </a:solidFill>
              </a:rPr>
              <a:t>Chính quyền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vi-VN" b="1" dirty="0">
                <a:solidFill>
                  <a:schemeClr val="bg1"/>
                </a:solidFill>
              </a:rPr>
              <a:t>ố</a:t>
            </a:r>
            <a:endParaRPr lang="en-US" alt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ltGray">
          <a:xfrm>
            <a:off x="1142264" y="3526632"/>
            <a:ext cx="7021512" cy="931069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294665" y="3522643"/>
            <a:ext cx="67675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</a:rPr>
              <a:t>KIẾN TRÚC</a:t>
            </a:r>
          </a:p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</a:rPr>
              <a:t>CHÍNH QUYỀN ĐIỆN TỬ TP.HCM</a:t>
            </a:r>
            <a:endParaRPr lang="en-US" altLang="en-US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796" y="165018"/>
            <a:ext cx="8763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Chính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thành phố,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án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thành phố Hồ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thông minh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8985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0"/>
            <a:ext cx="8876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Cập nhật, </a:t>
            </a:r>
            <a:r>
              <a:rPr lang="en-US" sz="2000" b="1" dirty="0" err="1"/>
              <a:t>bổ</a:t>
            </a:r>
            <a:r>
              <a:rPr lang="en-US" sz="2000" b="1" dirty="0"/>
              <a:t> sung các chỉ </a:t>
            </a:r>
            <a:r>
              <a:rPr lang="en-US" sz="2000" b="1" dirty="0" err="1"/>
              <a:t>tiêu</a:t>
            </a:r>
            <a:r>
              <a:rPr lang="en-US" sz="2000" b="1" dirty="0"/>
              <a:t> và nhiệm vụ, </a:t>
            </a:r>
            <a:r>
              <a:rPr lang="en-US" sz="2000" b="1" dirty="0" err="1"/>
              <a:t>giải</a:t>
            </a:r>
            <a:r>
              <a:rPr lang="en-US" sz="2000" b="1" dirty="0"/>
              <a:t> pháp triển khai Chính </a:t>
            </a:r>
            <a:r>
              <a:rPr lang="en-US" sz="2000" b="1" dirty="0" err="1"/>
              <a:t>quyền</a:t>
            </a:r>
            <a:r>
              <a:rPr lang="en-US" sz="2000" b="1" dirty="0"/>
              <a:t> điện tử TP.HCM </a:t>
            </a:r>
            <a:r>
              <a:rPr lang="en-US" sz="2000" b="1" dirty="0" err="1"/>
              <a:t>theo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Nghị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quyết</a:t>
            </a:r>
            <a:r>
              <a:rPr lang="en-US" sz="2000" b="1" dirty="0">
                <a:solidFill>
                  <a:srgbClr val="C00000"/>
                </a:solidFill>
              </a:rPr>
              <a:t> số 17/NQ-CP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theo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Chương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trình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chuyển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đổi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số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của</a:t>
            </a:r>
            <a:r>
              <a:rPr lang="en-US" sz="2000" b="1" dirty="0">
                <a:solidFill>
                  <a:srgbClr val="C00000"/>
                </a:solidFill>
              </a:rPr>
              <a:t> TP.HCM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" name="Hình ảnh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069066" cy="407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2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/>
          <p:nvPr/>
        </p:nvSpPr>
        <p:spPr>
          <a:xfrm>
            <a:off x="263760" y="0"/>
            <a:ext cx="888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sung các CSDL, HTTT Quốc </a:t>
            </a:r>
            <a:r>
              <a:rPr lang="en-US" sz="21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và các thành phần </a:t>
            </a:r>
            <a:r>
              <a:rPr lang="en-US" sz="21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Khung</a:t>
            </a:r>
            <a:r>
              <a:rPr lang="en-US" sz="2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Kiến trúc Chính phủ điện tử Việt Nam </a:t>
            </a:r>
            <a:r>
              <a:rPr lang="en-US" sz="21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Phiên</a:t>
            </a:r>
            <a:r>
              <a:rPr lang="en-US" sz="2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bản 2.0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3352800" y="2255983"/>
            <a:ext cx="2286000" cy="179045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QUYỀN ĐIỆN TỬ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PHỐ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CHÍ MINH</a:t>
            </a:r>
          </a:p>
        </p:txBody>
      </p:sp>
      <p:sp>
        <p:nvSpPr>
          <p:cNvPr id="10" name="Hình chữ nhật 9"/>
          <p:cNvSpPr/>
          <p:nvPr/>
        </p:nvSpPr>
        <p:spPr>
          <a:xfrm>
            <a:off x="381000" y="685800"/>
            <a:ext cx="8077200" cy="614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tướng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228600" y="2246822"/>
            <a:ext cx="1447800" cy="18002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CÁC CSDL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HTTT QUỐC GIA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 BỘ, NGÀNH TRIỂN KHAI</a:t>
            </a:r>
          </a:p>
        </p:txBody>
      </p:sp>
      <p:sp>
        <p:nvSpPr>
          <p:cNvPr id="12" name="Hình chữ nhật 11"/>
          <p:cNvSpPr/>
          <p:nvPr/>
        </p:nvSpPr>
        <p:spPr>
          <a:xfrm>
            <a:off x="4571999" y="4392231"/>
            <a:ext cx="4572001" cy="6941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CQĐT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Hình chữ nhật 11"/>
          <p:cNvSpPr/>
          <p:nvPr/>
        </p:nvSpPr>
        <p:spPr>
          <a:xfrm>
            <a:off x="0" y="4392231"/>
            <a:ext cx="4419600" cy="6941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700" b="1">
                <a:latin typeface="Arial" panose="020B0604020202020204" pitchFamily="34" charset="0"/>
                <a:cs typeface="Arial" panose="020B0604020202020204" pitchFamily="34" charset="0"/>
              </a:rPr>
              <a:t> Danh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700" b="1">
                <a:latin typeface="Arial" panose="020B0604020202020204" pitchFamily="34" charset="0"/>
                <a:cs typeface="Arial" panose="020B0604020202020204" pitchFamily="34" charset="0"/>
              </a:rPr>
              <a:t> chung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b="1" i="1">
                <a:latin typeface="Arial" panose="020B0604020202020204" pitchFamily="34" charset="0"/>
                <a:cs typeface="Arial" panose="020B0604020202020204" pitchFamily="34" charset="0"/>
              </a:rPr>
              <a:t>(Quốc </a:t>
            </a:r>
            <a:r>
              <a:rPr lang="en-US" sz="1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Hình chữ nhật 10"/>
          <p:cNvSpPr/>
          <p:nvPr/>
        </p:nvSpPr>
        <p:spPr>
          <a:xfrm>
            <a:off x="7406122" y="2257425"/>
            <a:ext cx="1737878" cy="18002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HTTT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CHÍNH QUYỀN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ĐIỆN TỬ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CÁC TỈNH/THÀNH</a:t>
            </a:r>
          </a:p>
        </p:txBody>
      </p:sp>
      <p:cxnSp>
        <p:nvCxnSpPr>
          <p:cNvPr id="27" name="Elbow Connector 26"/>
          <p:cNvCxnSpPr>
            <a:stCxn id="8" idx="2"/>
            <a:endCxn id="13" idx="0"/>
          </p:cNvCxnSpPr>
          <p:nvPr/>
        </p:nvCxnSpPr>
        <p:spPr>
          <a:xfrm rot="5400000">
            <a:off x="3179904" y="3076335"/>
            <a:ext cx="345792" cy="228600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8" idx="2"/>
            <a:endCxn id="12" idx="0"/>
          </p:cNvCxnSpPr>
          <p:nvPr/>
        </p:nvCxnSpPr>
        <p:spPr>
          <a:xfrm rot="16200000" flipH="1">
            <a:off x="5504004" y="3038235"/>
            <a:ext cx="345792" cy="236220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0800000" flipV="1">
            <a:off x="1702638" y="2343150"/>
            <a:ext cx="1609124" cy="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 flipV="1">
            <a:off x="1702638" y="2743200"/>
            <a:ext cx="1609124" cy="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0800000" flipV="1">
            <a:off x="1710038" y="3143248"/>
            <a:ext cx="1609124" cy="2"/>
          </a:xfrm>
          <a:prstGeom prst="bentConnector3">
            <a:avLst>
              <a:gd name="adj1" fmla="val 50000"/>
            </a:avLst>
          </a:prstGeom>
          <a:ln w="28575">
            <a:solidFill>
              <a:srgbClr val="DE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0800000" flipV="1">
            <a:off x="1723157" y="3543298"/>
            <a:ext cx="1609124" cy="2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0800000" flipV="1">
            <a:off x="1723157" y="3943348"/>
            <a:ext cx="1609124" cy="2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 flipV="1">
            <a:off x="5776479" y="2358335"/>
            <a:ext cx="1609124" cy="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 flipV="1">
            <a:off x="5776479" y="2758385"/>
            <a:ext cx="1609124" cy="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5783879" y="3158433"/>
            <a:ext cx="1609124" cy="2"/>
          </a:xfrm>
          <a:prstGeom prst="bentConnector3">
            <a:avLst>
              <a:gd name="adj1" fmla="val 50000"/>
            </a:avLst>
          </a:prstGeom>
          <a:ln w="28575">
            <a:solidFill>
              <a:srgbClr val="DE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5796998" y="3558484"/>
            <a:ext cx="1609124" cy="2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 flipV="1">
            <a:off x="5796998" y="3958534"/>
            <a:ext cx="1609124" cy="2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 rot="16200000">
            <a:off x="4022470" y="706692"/>
            <a:ext cx="946661" cy="2133600"/>
            <a:chOff x="9580681" y="2362202"/>
            <a:chExt cx="1629643" cy="2133600"/>
          </a:xfrm>
        </p:grpSpPr>
        <p:cxnSp>
          <p:nvCxnSpPr>
            <p:cNvPr id="47" name="Elbow Connector 46"/>
            <p:cNvCxnSpPr/>
            <p:nvPr/>
          </p:nvCxnSpPr>
          <p:spPr>
            <a:xfrm rot="10800000" flipV="1">
              <a:off x="9580681" y="2362202"/>
              <a:ext cx="1609124" cy="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rot="10800000" flipV="1">
              <a:off x="9580681" y="2895602"/>
              <a:ext cx="1609124" cy="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3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10800000" flipV="1">
              <a:off x="9588081" y="3428999"/>
              <a:ext cx="1609124" cy="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DE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/>
            <p:nvPr/>
          </p:nvCxnSpPr>
          <p:spPr>
            <a:xfrm rot="10800000" flipV="1">
              <a:off x="9601200" y="3962400"/>
              <a:ext cx="1609124" cy="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10800000" flipV="1">
              <a:off x="9601200" y="4495800"/>
              <a:ext cx="1609124" cy="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992067" y="2038350"/>
            <a:ext cx="1171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Nghiệp</a:t>
            </a:r>
            <a:r>
              <a:rPr lang="en-US" sz="1400" dirty="0"/>
              <a:t> </a:t>
            </a:r>
            <a:r>
              <a:rPr lang="en-US" sz="1400" dirty="0" err="1"/>
              <a:t>vụ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992067" y="2492573"/>
            <a:ext cx="1171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Dữ</a:t>
            </a:r>
            <a:r>
              <a:rPr lang="en-US" sz="1400" dirty="0"/>
              <a:t> </a:t>
            </a:r>
            <a:r>
              <a:rPr lang="en-US" sz="1400" dirty="0" err="1"/>
              <a:t>liệu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992067" y="2876550"/>
            <a:ext cx="1171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Ứng</a:t>
            </a:r>
            <a:r>
              <a:rPr lang="en-US" sz="1400" dirty="0"/>
              <a:t> </a:t>
            </a:r>
            <a:r>
              <a:rPr lang="en-US" sz="1400" dirty="0" err="1"/>
              <a:t>dụng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1992067" y="3257550"/>
            <a:ext cx="1171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Công</a:t>
            </a:r>
            <a:r>
              <a:rPr lang="en-US" sz="1400" dirty="0"/>
              <a:t> </a:t>
            </a:r>
            <a:r>
              <a:rPr lang="en-US" sz="1400" dirty="0" err="1"/>
              <a:t>nghệ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1992067" y="3638550"/>
            <a:ext cx="1171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ANTT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986818" y="2038350"/>
            <a:ext cx="1171582" cy="1984176"/>
            <a:chOff x="5986818" y="2336800"/>
            <a:chExt cx="1171582" cy="2645568"/>
          </a:xfrm>
        </p:grpSpPr>
        <p:sp>
          <p:nvSpPr>
            <p:cNvPr id="68" name="TextBox 67"/>
            <p:cNvSpPr txBox="1"/>
            <p:nvPr/>
          </p:nvSpPr>
          <p:spPr>
            <a:xfrm>
              <a:off x="5986818" y="2336800"/>
              <a:ext cx="11715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Nghiệp</a:t>
              </a:r>
              <a:r>
                <a:rPr lang="en-US" sz="1400" dirty="0"/>
                <a:t> </a:t>
              </a:r>
              <a:r>
                <a:rPr lang="en-US" sz="1400" dirty="0" err="1"/>
                <a:t>vụ</a:t>
              </a:r>
              <a:endParaRPr lang="en-US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86818" y="2946400"/>
              <a:ext cx="11715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Dữ</a:t>
              </a:r>
              <a:r>
                <a:rPr lang="en-US" sz="1400" dirty="0"/>
                <a:t> </a:t>
              </a:r>
              <a:r>
                <a:rPr lang="en-US" sz="1400" dirty="0" err="1"/>
                <a:t>liệu</a:t>
              </a:r>
              <a:endParaRPr lang="en-US" sz="1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86818" y="3454400"/>
              <a:ext cx="11715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Ứng</a:t>
              </a:r>
              <a:r>
                <a:rPr lang="en-US" sz="1400" dirty="0"/>
                <a:t> </a:t>
              </a:r>
              <a:r>
                <a:rPr lang="en-US" sz="1400" dirty="0" err="1"/>
                <a:t>dụng</a:t>
              </a:r>
              <a:endParaRPr lang="en-US" sz="1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86818" y="3962400"/>
              <a:ext cx="11715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Công</a:t>
              </a:r>
              <a:r>
                <a:rPr lang="en-US" sz="1400" dirty="0"/>
                <a:t> </a:t>
              </a:r>
              <a:r>
                <a:rPr lang="en-US" sz="1400" dirty="0" err="1"/>
                <a:t>nghệ</a:t>
              </a:r>
              <a:endParaRPr lang="en-US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86818" y="4571999"/>
              <a:ext cx="11715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ANTT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 rot="16200000">
            <a:off x="3793132" y="416920"/>
            <a:ext cx="878690" cy="2673752"/>
            <a:chOff x="5986814" y="2233162"/>
            <a:chExt cx="1171586" cy="2673752"/>
          </a:xfrm>
        </p:grpSpPr>
        <p:sp>
          <p:nvSpPr>
            <p:cNvPr id="75" name="TextBox 74"/>
            <p:cNvSpPr txBox="1"/>
            <p:nvPr/>
          </p:nvSpPr>
          <p:spPr>
            <a:xfrm>
              <a:off x="5986817" y="2233162"/>
              <a:ext cx="1171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Nghiệp</a:t>
              </a:r>
              <a:r>
                <a:rPr lang="en-US" sz="1400" dirty="0"/>
                <a:t> </a:t>
              </a:r>
              <a:r>
                <a:rPr lang="en-US" sz="1400" dirty="0" err="1"/>
                <a:t>vụ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86818" y="2996143"/>
              <a:ext cx="117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Dữ</a:t>
              </a:r>
              <a:r>
                <a:rPr lang="en-US" sz="1400" dirty="0"/>
                <a:t> </a:t>
              </a:r>
              <a:r>
                <a:rPr lang="en-US" sz="1400" dirty="0" err="1"/>
                <a:t>liệu</a:t>
              </a:r>
              <a:endParaRPr 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86815" y="3299962"/>
              <a:ext cx="1171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Ứng</a:t>
              </a:r>
              <a:r>
                <a:rPr lang="en-US" sz="1400" dirty="0"/>
                <a:t> </a:t>
              </a:r>
              <a:r>
                <a:rPr lang="en-US" sz="1400" dirty="0" err="1"/>
                <a:t>dụng</a:t>
              </a:r>
              <a:endParaRPr 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986814" y="3833362"/>
              <a:ext cx="1171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Công</a:t>
              </a:r>
              <a:r>
                <a:rPr lang="en-US" sz="1400" dirty="0"/>
                <a:t> </a:t>
              </a:r>
              <a:r>
                <a:rPr lang="en-US" sz="1400" dirty="0" err="1"/>
                <a:t>nghệ</a:t>
              </a:r>
              <a:endParaRPr 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986818" y="4599137"/>
              <a:ext cx="117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ANTT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97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6633855" y="970176"/>
            <a:ext cx="1053436" cy="41148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80630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Cập nhật Kiến trúc Chính quyền điện </a:t>
            </a:r>
            <a:r>
              <a:rPr lang="vi-VN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TP.HCM 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theo Khung Kiến trúc Chính phủ điện tử Việt Nam phiên bản 2.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en-US" sz="2400" dirty="0"/>
          </a:p>
        </p:txBody>
      </p:sp>
      <p:sp>
        <p:nvSpPr>
          <p:cNvPr id="3" name="Hình Chữ nhật Góc tròn 2"/>
          <p:cNvSpPr/>
          <p:nvPr/>
        </p:nvSpPr>
        <p:spPr>
          <a:xfrm>
            <a:off x="457200" y="1032510"/>
            <a:ext cx="6629400" cy="745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Kiến trúc Nghiệp vụ</a:t>
            </a:r>
          </a:p>
        </p:txBody>
      </p:sp>
      <p:sp>
        <p:nvSpPr>
          <p:cNvPr id="9" name="Hình Chữ nhật Góc tròn 8"/>
          <p:cNvSpPr/>
          <p:nvPr/>
        </p:nvSpPr>
        <p:spPr>
          <a:xfrm>
            <a:off x="457200" y="1870753"/>
            <a:ext cx="6629400" cy="74534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Kiến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ình Chữ nhật Góc tròn 13"/>
          <p:cNvSpPr/>
          <p:nvPr/>
        </p:nvSpPr>
        <p:spPr>
          <a:xfrm>
            <a:off x="457200" y="2673247"/>
            <a:ext cx="6629400" cy="7453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Kiến trúc Ứng dụng</a:t>
            </a:r>
          </a:p>
        </p:txBody>
      </p:sp>
      <p:sp>
        <p:nvSpPr>
          <p:cNvPr id="15" name="Hình Chữ nhật Góc tròn 14"/>
          <p:cNvSpPr/>
          <p:nvPr/>
        </p:nvSpPr>
        <p:spPr>
          <a:xfrm>
            <a:off x="457200" y="3473347"/>
            <a:ext cx="6629400" cy="745343"/>
          </a:xfrm>
          <a:prstGeom prst="roundRect">
            <a:avLst/>
          </a:prstGeom>
          <a:solidFill>
            <a:srgbClr val="EBD3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trúc Công nghệ</a:t>
            </a:r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449619" y="4328203"/>
            <a:ext cx="6645891" cy="74534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Kiến trúc ANTT</a:t>
            </a:r>
          </a:p>
        </p:txBody>
      </p:sp>
      <p:sp>
        <p:nvSpPr>
          <p:cNvPr id="17" name="Hình chữ nhật 7"/>
          <p:cNvSpPr/>
          <p:nvPr/>
        </p:nvSpPr>
        <p:spPr>
          <a:xfrm>
            <a:off x="7696200" y="1028700"/>
            <a:ext cx="1295400" cy="404484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TRÚC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QUYỀN ĐIỆN TỬ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PHỐ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CHÍ MINH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8348" y="1028700"/>
            <a:ext cx="461665" cy="38875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-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- </a:t>
            </a:r>
            <a:r>
              <a:rPr lang="en-US" b="1" dirty="0" err="1"/>
              <a:t>Thống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endParaRPr lang="en-US" b="1" dirty="0"/>
          </a:p>
        </p:txBody>
      </p:sp>
      <p:sp>
        <p:nvSpPr>
          <p:cNvPr id="8" name="Pentagon 7"/>
          <p:cNvSpPr/>
          <p:nvPr/>
        </p:nvSpPr>
        <p:spPr>
          <a:xfrm>
            <a:off x="1" y="4343400"/>
            <a:ext cx="3505199" cy="800100"/>
          </a:xfrm>
          <a:prstGeom prst="homePlate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hình tham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ANTT (SRM)</a:t>
            </a:r>
          </a:p>
        </p:txBody>
      </p:sp>
      <p:sp>
        <p:nvSpPr>
          <p:cNvPr id="10" name="Pentagon 9"/>
          <p:cNvSpPr/>
          <p:nvPr/>
        </p:nvSpPr>
        <p:spPr>
          <a:xfrm>
            <a:off x="1" y="1028701"/>
            <a:ext cx="3329939" cy="801650"/>
          </a:xfrm>
          <a:prstGeom prst="homePlat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hình tham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 vụ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(BRM)</a:t>
            </a:r>
          </a:p>
        </p:txBody>
      </p:sp>
      <p:sp>
        <p:nvSpPr>
          <p:cNvPr id="11" name="Pentagon 10"/>
          <p:cNvSpPr/>
          <p:nvPr/>
        </p:nvSpPr>
        <p:spPr>
          <a:xfrm>
            <a:off x="0" y="1885950"/>
            <a:ext cx="3329941" cy="766948"/>
          </a:xfrm>
          <a:prstGeom prst="homePlate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hình tham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liệu (DRM)</a:t>
            </a:r>
          </a:p>
        </p:txBody>
      </p:sp>
      <p:sp>
        <p:nvSpPr>
          <p:cNvPr id="12" name="Pentagon 11"/>
          <p:cNvSpPr/>
          <p:nvPr/>
        </p:nvSpPr>
        <p:spPr>
          <a:xfrm>
            <a:off x="-1" y="2706258"/>
            <a:ext cx="3505199" cy="77989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hình tham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(ARM)</a:t>
            </a:r>
          </a:p>
        </p:txBody>
      </p:sp>
      <p:sp>
        <p:nvSpPr>
          <p:cNvPr id="13" name="Pentagon 12"/>
          <p:cNvSpPr/>
          <p:nvPr/>
        </p:nvSpPr>
        <p:spPr>
          <a:xfrm>
            <a:off x="1" y="3543300"/>
            <a:ext cx="3505199" cy="779892"/>
          </a:xfrm>
          <a:prstGeom prst="homePlat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hình tham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nghệ (TRM)</a:t>
            </a:r>
          </a:p>
        </p:txBody>
      </p:sp>
    </p:spTree>
    <p:extLst>
      <p:ext uri="{BB962C8B-B14F-4D97-AF65-F5344CB8AC3E}">
        <p14:creationId xmlns:p14="http://schemas.microsoft.com/office/powerpoint/2010/main" val="223653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971800"/>
            <a:ext cx="2286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12105" t="26667" r="9299" b="43102"/>
          <a:stretch/>
        </p:blipFill>
        <p:spPr>
          <a:xfrm>
            <a:off x="0" y="2914650"/>
            <a:ext cx="9174944" cy="2228850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152400" y="971551"/>
            <a:ext cx="8763000" cy="2571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ea typeface="+mj-ea"/>
              </a:rPr>
              <a:t>III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KẾ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HOẠCH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TRIỂN KHAI THỰC HIỆN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86C742-8FBA-4789-989A-94C1E74C9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96" y="1028700"/>
            <a:ext cx="8410604" cy="3543300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200" b="1" dirty="0" err="1"/>
              <a:t>Triển</a:t>
            </a:r>
            <a:r>
              <a:rPr lang="en-US" sz="2200" b="1" dirty="0"/>
              <a:t> </a:t>
            </a:r>
            <a:r>
              <a:rPr lang="en-US" sz="2200" b="1" dirty="0" err="1"/>
              <a:t>khai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HTTT Thành </a:t>
            </a:r>
            <a:r>
              <a:rPr lang="en-US" sz="2200" b="1" dirty="0" err="1"/>
              <a:t>phố</a:t>
            </a:r>
            <a:r>
              <a:rPr lang="en-US" sz="2200" b="1" dirty="0"/>
              <a:t> </a:t>
            </a:r>
            <a:r>
              <a:rPr lang="en-US" sz="2200" b="1" dirty="0" err="1"/>
              <a:t>tuân</a:t>
            </a:r>
            <a:r>
              <a:rPr lang="en-US" sz="2200" b="1" dirty="0"/>
              <a:t> </a:t>
            </a:r>
            <a:r>
              <a:rPr lang="en-US" sz="2200" b="1" dirty="0" err="1"/>
              <a:t>thủ</a:t>
            </a:r>
            <a:r>
              <a:rPr lang="en-US" sz="2200" b="1" dirty="0"/>
              <a:t> </a:t>
            </a:r>
            <a:r>
              <a:rPr lang="en-US" sz="2200" b="1" dirty="0" err="1"/>
              <a:t>Kiến</a:t>
            </a:r>
            <a:r>
              <a:rPr lang="en-US" sz="2200" b="1" dirty="0"/>
              <a:t> </a:t>
            </a:r>
            <a:r>
              <a:rPr lang="en-US" sz="2200" b="1" dirty="0" err="1"/>
              <a:t>trúc</a:t>
            </a:r>
            <a:r>
              <a:rPr lang="en-US" sz="2200" b="1" dirty="0"/>
              <a:t> </a:t>
            </a:r>
            <a:r>
              <a:rPr lang="en-US" sz="2200" b="1" dirty="0" err="1"/>
              <a:t>Chính</a:t>
            </a:r>
            <a:r>
              <a:rPr lang="en-US" sz="2200" b="1" dirty="0"/>
              <a:t> </a:t>
            </a:r>
            <a:r>
              <a:rPr lang="en-US" sz="2200" b="1" dirty="0" err="1"/>
              <a:t>quyền</a:t>
            </a:r>
            <a:r>
              <a:rPr lang="en-US" sz="2200" b="1" dirty="0"/>
              <a:t> </a:t>
            </a:r>
            <a:r>
              <a:rPr lang="en-US" sz="2200" b="1" dirty="0" err="1"/>
              <a:t>điện</a:t>
            </a:r>
            <a:r>
              <a:rPr lang="en-US" sz="2200" b="1" dirty="0"/>
              <a:t> </a:t>
            </a:r>
            <a:r>
              <a:rPr lang="en-US" sz="2200" b="1" dirty="0" err="1"/>
              <a:t>tử</a:t>
            </a:r>
            <a:r>
              <a:rPr lang="en-US" sz="2200" b="1" dirty="0"/>
              <a:t> TP.HCM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b="1" dirty="0" err="1"/>
              <a:t>đồng</a:t>
            </a:r>
            <a:r>
              <a:rPr lang="en-US" sz="2200" b="1" dirty="0"/>
              <a:t> </a:t>
            </a:r>
            <a:r>
              <a:rPr lang="en-US" sz="2200" b="1" dirty="0" err="1"/>
              <a:t>bộ</a:t>
            </a:r>
            <a:r>
              <a:rPr lang="en-US" sz="2200" b="1" dirty="0"/>
              <a:t>, </a:t>
            </a:r>
            <a:r>
              <a:rPr lang="en-US" sz="2200" b="1" dirty="0" err="1"/>
              <a:t>liên</a:t>
            </a:r>
            <a:r>
              <a:rPr lang="en-US" sz="2200" b="1" dirty="0"/>
              <a:t> </a:t>
            </a:r>
            <a:r>
              <a:rPr lang="en-US" sz="2200" b="1" dirty="0" err="1"/>
              <a:t>thông</a:t>
            </a:r>
            <a:r>
              <a:rPr lang="en-US" sz="2200" b="1" dirty="0"/>
              <a:t> </a:t>
            </a:r>
            <a:r>
              <a:rPr lang="en-US" sz="2200" b="1" dirty="0" err="1"/>
              <a:t>với</a:t>
            </a:r>
            <a:r>
              <a:rPr lang="en-US" sz="2200" b="1" dirty="0"/>
              <a:t> </a:t>
            </a:r>
            <a:r>
              <a:rPr lang="en-US" sz="2200" b="1" dirty="0" err="1"/>
              <a:t>Kiến</a:t>
            </a:r>
            <a:r>
              <a:rPr lang="en-US" sz="2200" b="1" dirty="0"/>
              <a:t> </a:t>
            </a:r>
            <a:r>
              <a:rPr lang="en-US" sz="2200" b="1" dirty="0" err="1"/>
              <a:t>trúc</a:t>
            </a:r>
            <a:r>
              <a:rPr lang="en-US" sz="2200" b="1" dirty="0"/>
              <a:t> </a:t>
            </a:r>
            <a:r>
              <a:rPr lang="en-US" sz="2200" b="1" dirty="0" err="1"/>
              <a:t>Chuyên</a:t>
            </a:r>
            <a:r>
              <a:rPr lang="en-US" sz="2200" b="1" dirty="0"/>
              <a:t> </a:t>
            </a:r>
            <a:r>
              <a:rPr lang="en-US" sz="2200" b="1" dirty="0" err="1"/>
              <a:t>ngành</a:t>
            </a:r>
            <a:r>
              <a:rPr lang="en-US" sz="2200" dirty="0"/>
              <a:t> do </a:t>
            </a:r>
            <a:r>
              <a:rPr lang="en-US" sz="2200" dirty="0" err="1"/>
              <a:t>Bộ</a:t>
            </a:r>
            <a:r>
              <a:rPr lang="en-US" sz="2200" dirty="0"/>
              <a:t>, </a:t>
            </a:r>
            <a:r>
              <a:rPr lang="en-US" sz="2200" dirty="0" err="1"/>
              <a:t>ngành</a:t>
            </a:r>
            <a:r>
              <a:rPr lang="en-US" sz="2200" dirty="0"/>
              <a:t> </a:t>
            </a:r>
            <a:r>
              <a:rPr lang="en-US" sz="2200" dirty="0" err="1"/>
              <a:t>chủ</a:t>
            </a:r>
            <a:r>
              <a:rPr lang="en-US" sz="2200" dirty="0"/>
              <a:t> </a:t>
            </a:r>
            <a:r>
              <a:rPr lang="en-US" sz="2200" dirty="0" err="1"/>
              <a:t>trì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Khung</a:t>
            </a:r>
            <a:r>
              <a:rPr lang="en-US" sz="2200" dirty="0"/>
              <a:t> </a:t>
            </a:r>
            <a:r>
              <a:rPr lang="en-US" sz="2200" dirty="0" err="1"/>
              <a:t>Kiến</a:t>
            </a:r>
            <a:r>
              <a:rPr lang="en-US" sz="2200" dirty="0"/>
              <a:t> </a:t>
            </a:r>
            <a:r>
              <a:rPr lang="en-US" sz="2200" dirty="0" err="1"/>
              <a:t>trúc</a:t>
            </a:r>
            <a:r>
              <a:rPr lang="en-US" sz="2200" dirty="0"/>
              <a:t> </a:t>
            </a:r>
            <a:r>
              <a:rPr lang="en-US" sz="2200" dirty="0" err="1"/>
              <a:t>Chính</a:t>
            </a:r>
            <a:r>
              <a:rPr lang="en-US" sz="2200" dirty="0"/>
              <a:t> </a:t>
            </a:r>
            <a:r>
              <a:rPr lang="en-US" sz="2200" dirty="0" err="1"/>
              <a:t>phủ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tử</a:t>
            </a:r>
            <a:r>
              <a:rPr lang="en-US" sz="2200" dirty="0"/>
              <a:t> 2.0 </a:t>
            </a:r>
            <a:r>
              <a:rPr lang="en-US" sz="2200" dirty="0" err="1"/>
              <a:t>đã</a:t>
            </a:r>
            <a:r>
              <a:rPr lang="en-US" sz="2200" dirty="0"/>
              <a:t> ban </a:t>
            </a:r>
            <a:r>
              <a:rPr lang="en-US" sz="2200" dirty="0" err="1"/>
              <a:t>hành</a:t>
            </a:r>
            <a:r>
              <a:rPr lang="en-US" sz="2200" dirty="0"/>
              <a:t>.</a:t>
            </a:r>
          </a:p>
          <a:p>
            <a:pPr marL="457200" indent="-457200" algn="just">
              <a:lnSpc>
                <a:spcPct val="100000"/>
              </a:lnSpc>
              <a:buFontTx/>
              <a:buAutoNum type="arabicPeriod"/>
            </a:pPr>
            <a:r>
              <a:rPr lang="en-US" sz="2200" dirty="0" err="1"/>
              <a:t>Tiếp</a:t>
            </a:r>
            <a:r>
              <a:rPr lang="en-US" sz="2200" dirty="0"/>
              <a:t> </a:t>
            </a:r>
            <a:r>
              <a:rPr lang="en-US" sz="2200" dirty="0" err="1"/>
              <a:t>tục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 </a:t>
            </a:r>
            <a:r>
              <a:rPr lang="en-US" sz="2200" dirty="0" err="1"/>
              <a:t>chức</a:t>
            </a:r>
            <a:r>
              <a:rPr lang="en-US" sz="2200" dirty="0"/>
              <a:t> </a:t>
            </a:r>
            <a:r>
              <a:rPr lang="en-US" sz="2200" b="1" dirty="0" err="1"/>
              <a:t>triển</a:t>
            </a:r>
            <a:r>
              <a:rPr lang="en-US" sz="2200" b="1" dirty="0"/>
              <a:t> </a:t>
            </a:r>
            <a:r>
              <a:rPr lang="en-US" sz="2200" b="1" dirty="0" err="1"/>
              <a:t>khai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giải</a:t>
            </a:r>
            <a:r>
              <a:rPr lang="en-US" sz="2200" b="1" dirty="0"/>
              <a:t> </a:t>
            </a:r>
            <a:r>
              <a:rPr lang="en-US" sz="2200" b="1" dirty="0" err="1"/>
              <a:t>pháp</a:t>
            </a:r>
            <a:r>
              <a:rPr lang="en-US" sz="2200" b="1" dirty="0"/>
              <a:t>, </a:t>
            </a:r>
            <a:r>
              <a:rPr lang="en-US" sz="2200" b="1" dirty="0" err="1"/>
              <a:t>nhiệm</a:t>
            </a:r>
            <a:r>
              <a:rPr lang="en-US" sz="2200" b="1" dirty="0"/>
              <a:t> </a:t>
            </a:r>
            <a:r>
              <a:rPr lang="en-US" sz="2200" b="1" dirty="0" err="1"/>
              <a:t>vụ</a:t>
            </a:r>
            <a:r>
              <a:rPr lang="en-US" sz="2200" b="1" dirty="0"/>
              <a:t> </a:t>
            </a:r>
            <a:r>
              <a:rPr lang="en-US" sz="2200" b="1" dirty="0" err="1"/>
              <a:t>xây</a:t>
            </a:r>
            <a:r>
              <a:rPr lang="en-US" sz="2200" b="1" dirty="0"/>
              <a:t> </a:t>
            </a:r>
            <a:r>
              <a:rPr lang="en-US" sz="2200" b="1" dirty="0" err="1"/>
              <a:t>dựng</a:t>
            </a:r>
            <a:r>
              <a:rPr lang="en-US" sz="2200" b="1" dirty="0"/>
              <a:t> </a:t>
            </a:r>
            <a:r>
              <a:rPr lang="en-US" sz="2200" b="1" dirty="0" err="1"/>
              <a:t>Chính</a:t>
            </a:r>
            <a:r>
              <a:rPr lang="en-US" sz="2200" b="1" dirty="0"/>
              <a:t> </a:t>
            </a:r>
            <a:r>
              <a:rPr lang="en-US" sz="2200" b="1" dirty="0" err="1"/>
              <a:t>quyền</a:t>
            </a:r>
            <a:r>
              <a:rPr lang="en-US" sz="2200" b="1" dirty="0"/>
              <a:t> </a:t>
            </a:r>
            <a:r>
              <a:rPr lang="en-US" sz="2200" b="1" dirty="0" err="1"/>
              <a:t>điện</a:t>
            </a:r>
            <a:r>
              <a:rPr lang="en-US" sz="2200" b="1" dirty="0"/>
              <a:t> </a:t>
            </a:r>
            <a:r>
              <a:rPr lang="en-US" sz="2200" b="1" dirty="0" err="1"/>
              <a:t>tử</a:t>
            </a:r>
            <a:r>
              <a:rPr lang="en-US" sz="2200" b="1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b="1" dirty="0" err="1"/>
              <a:t>thực</a:t>
            </a:r>
            <a:r>
              <a:rPr lang="en-US" sz="2200" b="1" dirty="0"/>
              <a:t> </a:t>
            </a:r>
            <a:r>
              <a:rPr lang="en-US" sz="2200" b="1" dirty="0" err="1"/>
              <a:t>hiện</a:t>
            </a:r>
            <a:r>
              <a:rPr lang="en-US" sz="2200" b="1" dirty="0"/>
              <a:t> </a:t>
            </a:r>
            <a:r>
              <a:rPr lang="en-US" sz="2200" b="1" dirty="0" err="1"/>
              <a:t>lộ</a:t>
            </a:r>
            <a:r>
              <a:rPr lang="en-US" sz="2200" b="1" dirty="0"/>
              <a:t> </a:t>
            </a:r>
            <a:r>
              <a:rPr lang="en-US" sz="2200" b="1" dirty="0" err="1"/>
              <a:t>trình</a:t>
            </a:r>
            <a:r>
              <a:rPr lang="en-US" sz="2200" b="1" dirty="0"/>
              <a:t> </a:t>
            </a:r>
            <a:r>
              <a:rPr lang="en-US" sz="2200" b="1" dirty="0" err="1"/>
              <a:t>chuyển</a:t>
            </a:r>
            <a:r>
              <a:rPr lang="en-US" sz="2200" b="1" dirty="0"/>
              <a:t> </a:t>
            </a:r>
            <a:r>
              <a:rPr lang="en-US" sz="2200" b="1" dirty="0" err="1"/>
              <a:t>đổi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hướng</a:t>
            </a:r>
            <a:r>
              <a:rPr lang="en-US" sz="2200" b="1" dirty="0"/>
              <a:t> </a:t>
            </a:r>
            <a:r>
              <a:rPr lang="en-US" sz="2200" b="1" dirty="0" err="1"/>
              <a:t>tới</a:t>
            </a:r>
            <a:r>
              <a:rPr lang="en-US" sz="2200" b="1" dirty="0"/>
              <a:t> </a:t>
            </a:r>
            <a:r>
              <a:rPr lang="en-US" sz="2200" b="1" dirty="0" err="1"/>
              <a:t>Chính</a:t>
            </a:r>
            <a:r>
              <a:rPr lang="en-US" sz="2200" b="1" dirty="0"/>
              <a:t> </a:t>
            </a:r>
            <a:r>
              <a:rPr lang="en-US" sz="2200" b="1" dirty="0" err="1"/>
              <a:t>quyền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Chương</a:t>
            </a:r>
            <a:r>
              <a:rPr lang="en-US" sz="2200" dirty="0"/>
              <a:t> </a:t>
            </a:r>
            <a:r>
              <a:rPr lang="en-US" sz="2200" dirty="0" err="1"/>
              <a:t>trình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TP.HCM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6411-602D-4E88-8750-65A215AC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ỦY BAN NHÂN DÂN TP.HỒ CHÍ MINH</a:t>
            </a:r>
            <a:endParaRPr lang="vi-V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B8F16-362B-47AC-9CD5-3B4AF3CF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951C2-B09E-41F3-8963-725617ED5102}" type="slidenum">
              <a:rPr lang="vi-VN" smtClean="0"/>
              <a:pPr>
                <a:defRPr/>
              </a:pPr>
              <a:t>15</a:t>
            </a:fld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600200" y="80486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</a:rPr>
              <a:t>III. KẾ HOẠCH TRIỂN KHAI THỰC HIỆN</a:t>
            </a:r>
            <a:endParaRPr lang="en-US" sz="2400">
              <a:solidFill>
                <a:srgbClr val="FF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 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62" t="2006" r="13000" b="34568"/>
          <a:stretch>
            <a:fillRect/>
          </a:stretch>
        </p:blipFill>
        <p:spPr>
          <a:xfrm>
            <a:off x="152400" y="685800"/>
            <a:ext cx="3048000" cy="2669165"/>
          </a:xfr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2209800" y="2514600"/>
            <a:ext cx="7162800" cy="85725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>
                <a:solidFill>
                  <a:srgbClr val="DE000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ea typeface="+mj-ea"/>
              </a:rPr>
              <a:t>hân thành cám ơn</a:t>
            </a:r>
            <a:br>
              <a:rPr kumimoji="0" lang="en-US" sz="5400" b="1" i="1" u="none" strike="noStrike" kern="1200" cap="none" spc="0" normalizeH="0" baseline="0" noProof="0">
                <a:solidFill>
                  <a:srgbClr val="DE000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  <a:uLnTx/>
                <a:uFillTx/>
                <a:ea typeface="+mj-ea"/>
              </a:rPr>
            </a:br>
            <a:endParaRPr kumimoji="0" lang="en-US" sz="5400" b="1" i="1" u="none" strike="noStrike" kern="1200" cap="none" spc="0" normalizeH="0" baseline="0" noProof="0">
              <a:solidFill>
                <a:srgbClr val="DE0000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  <a:uLnTx/>
              <a:uFillTx/>
              <a:ea typeface="+mj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951C2-B09E-41F3-8963-725617ED5102}" type="slidenum">
              <a:rPr lang="vi-VN" smtClean="0"/>
              <a:pPr>
                <a:defRPr/>
              </a:pPr>
              <a:t>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ỦY BAN NHÂN DÂN TP.HỒ CHÍ MINH</a:t>
            </a:r>
            <a:endParaRPr lang="vi-V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l="12105" t="26667" r="9299" b="43102"/>
          <a:stretch/>
        </p:blipFill>
        <p:spPr>
          <a:xfrm>
            <a:off x="114300" y="2977701"/>
            <a:ext cx="8915401" cy="2165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299" y="1085850"/>
            <a:ext cx="8153400" cy="3086100"/>
          </a:xfrm>
        </p:spPr>
        <p:txBody>
          <a:bodyPr/>
          <a:lstStyle/>
          <a:p>
            <a:r>
              <a:rPr lang="en-US" dirty="0"/>
              <a:t>I. KIẾN TRÚC CHÍNH QUYỀN ĐIỆN TỬ TP.HCM II. NỘI DUNG CẬP NHẬT KIẾN TRÚC CQĐT TP.HCM </a:t>
            </a:r>
          </a:p>
          <a:p>
            <a:r>
              <a:rPr lang="en-US" dirty="0"/>
              <a:t>III. KẾ HOẠCH TRIỂN KHAI THỰC HIỆN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208315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9772" y="514351"/>
            <a:ext cx="8915400" cy="29717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KIẾN TRÚC </a:t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CHÍNH QUYỀN ĐIỆN TỬ TP.HCM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971800"/>
            <a:ext cx="2286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12105" t="26667" r="9299" b="43102"/>
          <a:stretch/>
        </p:blipFill>
        <p:spPr>
          <a:xfrm>
            <a:off x="0" y="2914650"/>
            <a:ext cx="9174944" cy="2228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896" t="28217" r="9299" b="43102"/>
          <a:stretch/>
        </p:blipFill>
        <p:spPr>
          <a:xfrm>
            <a:off x="1143000" y="3028950"/>
            <a:ext cx="803194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6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581777"/>
              </p:ext>
            </p:extLst>
          </p:nvPr>
        </p:nvGraphicFramePr>
        <p:xfrm>
          <a:off x="838200" y="209550"/>
          <a:ext cx="7467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526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2917" t="1111" r="12917" b="1111"/>
          <a:stretch/>
        </p:blipFill>
        <p:spPr>
          <a:xfrm>
            <a:off x="105592" y="102394"/>
            <a:ext cx="9063808" cy="498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2917" t="371" r="12500" b="1851"/>
          <a:stretch/>
        </p:blipFill>
        <p:spPr>
          <a:xfrm>
            <a:off x="41972" y="1"/>
            <a:ext cx="9102029" cy="50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1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4350"/>
            <a:ext cx="9144000" cy="39778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64A987D-ED10-FB41-ADF7-C8AB62E5FECD}"/>
              </a:ext>
            </a:extLst>
          </p:cNvPr>
          <p:cNvSpPr txBox="1"/>
          <p:nvPr/>
        </p:nvSpPr>
        <p:spPr>
          <a:xfrm>
            <a:off x="304801" y="168102"/>
            <a:ext cx="7168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Kiến</a:t>
            </a:r>
            <a:r>
              <a:rPr lang="en-US" sz="2400" b="1" dirty="0"/>
              <a:t> </a:t>
            </a:r>
            <a:r>
              <a:rPr lang="en-US" sz="2400" b="1" dirty="0" err="1"/>
              <a:t>trúc</a:t>
            </a:r>
            <a:r>
              <a:rPr lang="en-US" sz="2400" b="1" dirty="0"/>
              <a:t> CQĐT </a:t>
            </a:r>
            <a:r>
              <a:rPr lang="en-US" sz="2400" b="1" dirty="0" err="1"/>
              <a:t>xác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lộ</a:t>
            </a:r>
            <a:r>
              <a:rPr lang="en-US" sz="2400" b="1" dirty="0"/>
              <a:t> </a:t>
            </a:r>
            <a:r>
              <a:rPr lang="en-US" sz="2400" b="1" dirty="0" err="1"/>
              <a:t>trình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đổi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hướng</a:t>
            </a:r>
            <a:r>
              <a:rPr lang="en-US" sz="2400" b="1" dirty="0"/>
              <a:t> </a:t>
            </a:r>
            <a:r>
              <a:rPr lang="en-US" sz="2400" b="1" dirty="0" err="1"/>
              <a:t>tới</a:t>
            </a:r>
            <a:r>
              <a:rPr lang="en-US" sz="2400" b="1" dirty="0"/>
              <a:t> Chính </a:t>
            </a:r>
            <a:r>
              <a:rPr lang="en-US" sz="2400" b="1" dirty="0" err="1"/>
              <a:t>quyền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08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am giác Cân 60"/>
          <p:cNvSpPr/>
          <p:nvPr/>
        </p:nvSpPr>
        <p:spPr>
          <a:xfrm>
            <a:off x="376209" y="103824"/>
            <a:ext cx="8767792" cy="503967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">
                <a:schemeClr val="accent1">
                  <a:tint val="44500"/>
                  <a:satMod val="160000"/>
                </a:schemeClr>
              </a:gs>
              <a:gs pos="38000">
                <a:schemeClr val="accent1">
                  <a:tint val="23500"/>
                  <a:satMod val="160000"/>
                  <a:lumMod val="2000"/>
                  <a:lumOff val="9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/>
          <p:nvPr/>
        </p:nvSpPr>
        <p:spPr>
          <a:xfrm>
            <a:off x="0" y="4700885"/>
            <a:ext cx="77724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Ban hành Kiến trúc Chính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quyền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điện tử TP. HCM</a:t>
            </a:r>
            <a:endParaRPr lang="en-US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206550" y="546586"/>
            <a:ext cx="741345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">
                <a:schemeClr val="accent1">
                  <a:tint val="44500"/>
                  <a:satMod val="160000"/>
                </a:schemeClr>
              </a:gs>
              <a:gs pos="80000">
                <a:schemeClr val="accent1">
                  <a:tint val="23500"/>
                  <a:satMod val="160000"/>
                  <a:lumMod val="2000"/>
                  <a:lumOff val="98000"/>
                </a:schemeClr>
              </a:gs>
            </a:gsLst>
            <a:path path="circle">
              <a:fillToRect l="100000" t="10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a typeface="Calibri" panose="020F0502020204030204" pitchFamily="34" charset="0"/>
              </a:rPr>
              <a:t>Cập nhật Kiến trúc Chính </a:t>
            </a:r>
            <a:r>
              <a:rPr lang="en-US" sz="2400" b="1" dirty="0" err="1">
                <a:ea typeface="Calibri" panose="020F0502020204030204" pitchFamily="34" charset="0"/>
              </a:rPr>
              <a:t>quyền</a:t>
            </a:r>
            <a:r>
              <a:rPr lang="en-US" sz="2400" b="1" dirty="0">
                <a:ea typeface="Calibri" panose="020F0502020204030204" pitchFamily="34" charset="0"/>
              </a:rPr>
              <a:t> điện tử TP.HCM</a:t>
            </a:r>
            <a:endParaRPr lang="en-US" sz="2800" i="1" dirty="0"/>
          </a:p>
        </p:txBody>
      </p:sp>
      <p:sp>
        <p:nvSpPr>
          <p:cNvPr id="17" name="Hình chữ nhật 16"/>
          <p:cNvSpPr/>
          <p:nvPr/>
        </p:nvSpPr>
        <p:spPr>
          <a:xfrm>
            <a:off x="842722" y="3139902"/>
            <a:ext cx="5939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tảng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hợp, chia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liệu TP.HCM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Hình chữ nhật 17"/>
          <p:cNvSpPr/>
          <p:nvPr/>
        </p:nvSpPr>
        <p:spPr>
          <a:xfrm>
            <a:off x="936836" y="2168352"/>
            <a:ext cx="5163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liệu dùng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TP.HCM</a:t>
            </a:r>
          </a:p>
        </p:txBody>
      </p:sp>
      <p:sp>
        <p:nvSpPr>
          <p:cNvPr id="20" name="Hình chữ nhật 19"/>
          <p:cNvSpPr/>
          <p:nvPr/>
        </p:nvSpPr>
        <p:spPr>
          <a:xfrm>
            <a:off x="808086" y="2544202"/>
            <a:ext cx="4911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.. Hình thành Kho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dữ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liệu  TP.HCM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.. CSDL dùng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chung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sẽ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219582" y="4183564"/>
            <a:ext cx="183781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CC"/>
                </a:solidFill>
                <a:ea typeface="Calibri" panose="020F0502020204030204" pitchFamily="34" charset="0"/>
              </a:rPr>
              <a:t>28/9/2018</a:t>
            </a:r>
            <a:endParaRPr lang="en-US" sz="2400" dirty="0">
              <a:solidFill>
                <a:srgbClr val="FFFFCC"/>
              </a:solidFill>
            </a:endParaRPr>
          </a:p>
        </p:txBody>
      </p:sp>
      <p:cxnSp>
        <p:nvCxnSpPr>
          <p:cNvPr id="24" name="Đường kết nối Mũi tên Thẳng 23"/>
          <p:cNvCxnSpPr/>
          <p:nvPr/>
        </p:nvCxnSpPr>
        <p:spPr>
          <a:xfrm flipH="1" flipV="1">
            <a:off x="333029" y="969165"/>
            <a:ext cx="43179" cy="3218101"/>
          </a:xfrm>
          <a:prstGeom prst="straightConnector1">
            <a:avLst/>
          </a:prstGeom>
          <a:ln w="1428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ình chữ nhật 26"/>
          <p:cNvSpPr/>
          <p:nvPr/>
        </p:nvSpPr>
        <p:spPr>
          <a:xfrm>
            <a:off x="884286" y="1132408"/>
            <a:ext cx="5180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Cổng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liệu TP.HCM</a:t>
            </a:r>
            <a:endParaRPr lang="en-US" b="1" dirty="0">
              <a:solidFill>
                <a:schemeClr val="accent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8" name="Rectangle 1"/>
          <p:cNvSpPr/>
          <p:nvPr/>
        </p:nvSpPr>
        <p:spPr>
          <a:xfrm>
            <a:off x="2133600" y="76885"/>
            <a:ext cx="6553200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C00000"/>
                </a:solidFill>
                <a:ea typeface="Calibri" panose="020F0502020204030204" pitchFamily="34" charset="0"/>
              </a:rPr>
              <a:t>Triển khai Chương </a:t>
            </a:r>
            <a:r>
              <a:rPr lang="en-US" sz="2200" b="1" dirty="0" err="1">
                <a:solidFill>
                  <a:srgbClr val="C00000"/>
                </a:solidFill>
                <a:ea typeface="Calibri" panose="020F0502020204030204" pitchFamily="34" charset="0"/>
              </a:rPr>
              <a:t>trình</a:t>
            </a:r>
            <a:r>
              <a:rPr lang="en-US" sz="2200" b="1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a typeface="Calibri" panose="020F0502020204030204" pitchFamily="34" charset="0"/>
              </a:rPr>
              <a:t>Chuyển</a:t>
            </a:r>
            <a:r>
              <a:rPr lang="en-US" sz="2200" b="1" dirty="0">
                <a:solidFill>
                  <a:srgbClr val="C00000"/>
                </a:solidFill>
                <a:ea typeface="Calibri" panose="020F0502020204030204" pitchFamily="34" charset="0"/>
              </a:rPr>
              <a:t> đổi số TP.HCM</a:t>
            </a:r>
            <a:endParaRPr lang="en-US" sz="2200" i="1" dirty="0">
              <a:solidFill>
                <a:srgbClr val="C00000"/>
              </a:solidFill>
            </a:endParaRPr>
          </a:p>
        </p:txBody>
      </p:sp>
      <p:sp>
        <p:nvSpPr>
          <p:cNvPr id="31" name="Hình chữ nhật 30"/>
          <p:cNvSpPr/>
          <p:nvPr/>
        </p:nvSpPr>
        <p:spPr>
          <a:xfrm>
            <a:off x="803354" y="3543301"/>
            <a:ext cx="5906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..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thông HTTT Quản lý văn bản, điều hành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..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thông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Cổng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Dịch vụ công và HTTT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cửa điện tử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3" name="Đường Kết nối Gấp khúc 32"/>
          <p:cNvCxnSpPr>
            <a:endCxn id="17" idx="1"/>
          </p:cNvCxnSpPr>
          <p:nvPr/>
        </p:nvCxnSpPr>
        <p:spPr>
          <a:xfrm rot="5400000" flipH="1" flipV="1">
            <a:off x="199679" y="3523271"/>
            <a:ext cx="795578" cy="490507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Kết nối Gấp khúc 34"/>
          <p:cNvCxnSpPr>
            <a:endCxn id="18" idx="1"/>
          </p:cNvCxnSpPr>
          <p:nvPr/>
        </p:nvCxnSpPr>
        <p:spPr>
          <a:xfrm rot="5400000" flipH="1" flipV="1">
            <a:off x="-195310" y="3034168"/>
            <a:ext cx="1767128" cy="497163"/>
          </a:xfrm>
          <a:prstGeom prst="bent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Kết nối Gấp khúc 40"/>
          <p:cNvCxnSpPr/>
          <p:nvPr/>
        </p:nvCxnSpPr>
        <p:spPr>
          <a:xfrm rot="5400000" flipH="1" flipV="1">
            <a:off x="-752997" y="2600095"/>
            <a:ext cx="2875001" cy="299343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ình chữ nhật 45"/>
          <p:cNvSpPr/>
          <p:nvPr/>
        </p:nvSpPr>
        <p:spPr>
          <a:xfrm>
            <a:off x="184048" y="85497"/>
            <a:ext cx="168717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CC"/>
                </a:solidFill>
                <a:ea typeface="Calibri" panose="020F0502020204030204" pitchFamily="34" charset="0"/>
              </a:rPr>
              <a:t>03/7/2020</a:t>
            </a:r>
            <a:endParaRPr lang="en-US" sz="2400" dirty="0">
              <a:solidFill>
                <a:srgbClr val="FFFFCC"/>
              </a:solidFill>
            </a:endParaRPr>
          </a:p>
        </p:txBody>
      </p:sp>
      <p:sp>
        <p:nvSpPr>
          <p:cNvPr id="47" name="Hình Ngũ Giác 46"/>
          <p:cNvSpPr/>
          <p:nvPr/>
        </p:nvSpPr>
        <p:spPr>
          <a:xfrm rot="10800000">
            <a:off x="6588870" y="3419627"/>
            <a:ext cx="2555130" cy="980921"/>
          </a:xfrm>
          <a:prstGeom prst="homePlate">
            <a:avLst>
              <a:gd name="adj" fmla="val 39365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7162800" y="348615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a typeface="Calibri" panose="020F0502020204030204" pitchFamily="34" charset="0"/>
              </a:rPr>
              <a:t>Nghị</a:t>
            </a:r>
            <a:r>
              <a:rPr lang="en-US" sz="2400" b="1" dirty="0"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</a:rPr>
              <a:t>quyết</a:t>
            </a:r>
            <a:r>
              <a:rPr lang="en-US" sz="2400" b="1" dirty="0">
                <a:ea typeface="Calibri" panose="020F0502020204030204" pitchFamily="34" charset="0"/>
              </a:rPr>
              <a:t> 17/NQ-CP</a:t>
            </a:r>
          </a:p>
        </p:txBody>
      </p:sp>
      <p:sp>
        <p:nvSpPr>
          <p:cNvPr id="48" name="Hình Ngũ Giác 47"/>
          <p:cNvSpPr/>
          <p:nvPr/>
        </p:nvSpPr>
        <p:spPr>
          <a:xfrm rot="10800000">
            <a:off x="6610641" y="2225271"/>
            <a:ext cx="2533358" cy="980921"/>
          </a:xfrm>
          <a:prstGeom prst="homePlate">
            <a:avLst>
              <a:gd name="adj" fmla="val 39365"/>
            </a:avLst>
          </a:prstGeom>
          <a:solidFill>
            <a:schemeClr val="accent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"/>
          <p:cNvSpPr/>
          <p:nvPr/>
        </p:nvSpPr>
        <p:spPr>
          <a:xfrm>
            <a:off x="6620735" y="2411909"/>
            <a:ext cx="25994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ea typeface="Calibri" panose="020F0502020204030204" pitchFamily="34" charset="0"/>
              </a:rPr>
              <a:t>Khung</a:t>
            </a:r>
            <a:r>
              <a:rPr lang="en-US" sz="2200" b="1" dirty="0"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a typeface="Calibri" panose="020F0502020204030204" pitchFamily="34" charset="0"/>
              </a:rPr>
              <a:t>Kiến</a:t>
            </a:r>
            <a:r>
              <a:rPr lang="en-US" sz="2200" b="1" dirty="0"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a typeface="Calibri" panose="020F0502020204030204" pitchFamily="34" charset="0"/>
              </a:rPr>
              <a:t>trúc</a:t>
            </a:r>
            <a:r>
              <a:rPr lang="en-US" sz="2200" b="1" dirty="0">
                <a:ea typeface="Calibri" panose="020F0502020204030204" pitchFamily="34" charset="0"/>
              </a:rPr>
              <a:t> CPĐT VN 2.0</a:t>
            </a:r>
          </a:p>
        </p:txBody>
      </p:sp>
      <p:sp>
        <p:nvSpPr>
          <p:cNvPr id="50" name="Hình Ngũ Giác 49"/>
          <p:cNvSpPr/>
          <p:nvPr/>
        </p:nvSpPr>
        <p:spPr>
          <a:xfrm rot="10800000">
            <a:off x="6670940" y="1045655"/>
            <a:ext cx="2473059" cy="980921"/>
          </a:xfrm>
          <a:prstGeom prst="homePlate">
            <a:avLst>
              <a:gd name="adj" fmla="val 3936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1"/>
          <p:cNvSpPr/>
          <p:nvPr/>
        </p:nvSpPr>
        <p:spPr>
          <a:xfrm>
            <a:off x="6934200" y="1080759"/>
            <a:ext cx="21650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ea typeface="Calibri" panose="020F0502020204030204" pitchFamily="34" charset="0"/>
              </a:rPr>
              <a:t>CT </a:t>
            </a:r>
            <a:r>
              <a:rPr lang="vi-VN" sz="2200" b="1" dirty="0" err="1"/>
              <a:t>Chuyển</a:t>
            </a:r>
            <a:r>
              <a:rPr lang="vi-VN" sz="2200" b="1" dirty="0"/>
              <a:t> </a:t>
            </a:r>
            <a:r>
              <a:rPr lang="vi-VN" sz="2200" b="1" dirty="0" err="1"/>
              <a:t>đổi</a:t>
            </a:r>
            <a:r>
              <a:rPr lang="vi-VN" sz="2200" b="1" dirty="0"/>
              <a:t> </a:t>
            </a:r>
            <a:r>
              <a:rPr lang="vi-VN" sz="2200" b="1" err="1"/>
              <a:t>số</a:t>
            </a:r>
            <a:r>
              <a:rPr lang="vi-VN" sz="2200" b="1"/>
              <a:t> quốc </a:t>
            </a:r>
            <a:r>
              <a:rPr lang="vi-VN" sz="2200" b="1" dirty="0"/>
              <a:t>gia </a:t>
            </a:r>
            <a:endParaRPr lang="en-US" sz="2200" b="1" dirty="0">
              <a:ea typeface="Calibri" panose="020F0502020204030204" pitchFamily="34" charset="0"/>
            </a:endParaRPr>
          </a:p>
        </p:txBody>
      </p:sp>
      <p:sp>
        <p:nvSpPr>
          <p:cNvPr id="52" name="Hình chữ nhật 51"/>
          <p:cNvSpPr/>
          <p:nvPr/>
        </p:nvSpPr>
        <p:spPr>
          <a:xfrm>
            <a:off x="884286" y="1600201"/>
            <a:ext cx="4911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</a:rPr>
              <a:t>.. </a:t>
            </a:r>
            <a:r>
              <a:rPr lang="en-US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Dành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</a:rPr>
              <a:t> CQNN</a:t>
            </a:r>
          </a:p>
          <a:p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</a:rPr>
              <a:t>.. </a:t>
            </a:r>
            <a:r>
              <a:rPr lang="en-US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Dành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</a:rPr>
              <a:t> Người dân, </a:t>
            </a:r>
            <a:r>
              <a:rPr lang="en-US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tổ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</a:rPr>
              <a:t> chức, </a:t>
            </a:r>
            <a:r>
              <a:rPr lang="en-US" dirty="0" err="1">
                <a:solidFill>
                  <a:schemeClr val="accent4"/>
                </a:solidFill>
                <a:latin typeface="Times New Roman" panose="02020603050405020304" pitchFamily="18" charset="0"/>
              </a:rPr>
              <a:t>doanh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</a:rPr>
              <a:t> nghiệp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2" name="Hộp Văn bản 61"/>
          <p:cNvSpPr txBox="1"/>
          <p:nvPr/>
        </p:nvSpPr>
        <p:spPr>
          <a:xfrm rot="16200000">
            <a:off x="-1148076" y="2534515"/>
            <a:ext cx="260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ĐƯA VÀO VẬN HÀNH</a:t>
            </a:r>
          </a:p>
        </p:txBody>
      </p:sp>
    </p:spTree>
    <p:extLst>
      <p:ext uri="{BB962C8B-B14F-4D97-AF65-F5344CB8AC3E}">
        <p14:creationId xmlns:p14="http://schemas.microsoft.com/office/powerpoint/2010/main" val="142164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9772" y="514351"/>
            <a:ext cx="8915400" cy="297179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NỘI DUNG CẬP NHẬT</a:t>
            </a:r>
            <a:b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 TRÚC CHÍNH QUYỀN ĐIỆN TỬ TP.HỒ CHÍ MINH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971800"/>
            <a:ext cx="2286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12105" t="26667" r="9299" b="43102"/>
          <a:stretch/>
        </p:blipFill>
        <p:spPr>
          <a:xfrm>
            <a:off x="0" y="2914650"/>
            <a:ext cx="9174944" cy="2228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1923" t="28217" r="9299" b="43102"/>
          <a:stretch/>
        </p:blipFill>
        <p:spPr>
          <a:xfrm>
            <a:off x="4648200" y="3028950"/>
            <a:ext cx="452674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07352"/>
      </p:ext>
    </p:extLst>
  </p:cSld>
  <p:clrMapOvr>
    <a:masterClrMapping/>
  </p:clrMapOvr>
</p:sld>
</file>

<file path=ppt/theme/theme1.xml><?xml version="1.0" encoding="utf-8"?>
<a:theme xmlns:a="http://schemas.openxmlformats.org/drawingml/2006/main" name="BAOC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BAOCHI</Template>
  <TotalTime>14122</TotalTime>
  <Words>1347</Words>
  <Application>Microsoft Office PowerPoint</Application>
  <PresentationFormat>On-screen Show (16:9)</PresentationFormat>
  <Paragraphs>128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BAOCHI</vt:lpstr>
      <vt:lpstr>Custom Design</vt:lpstr>
      <vt:lpstr>CẬP NHẬT KIẾN TRÚC CHÍNH QUYỀN ĐIỆN TỬ TP. HỒ CHÍ MINH  THEO KHUNG KIẾN TRÚC CHÍNH PHỦ ĐIỆN TỬ VIỆT NAM, PHIÊN BẢN 2.0</vt:lpstr>
      <vt:lpstr>NỘI DUNG</vt:lpstr>
      <vt:lpstr>I. KIẾN TRÚC  CHÍNH QUYỀN ĐIỆN TỬ TP.HCM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NỘI DUNG CẬP NHẬT KIẾN TRÚC CHÍNH QUYỀN ĐIỆN TỬ TP.HỒ CHÍ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TỔNG HỢP TÌNH HÌNH  QUẢN LÝ NHÀ NƯỚC VỀ BÁO CHÍ</dc:title>
  <dc:creator>Develop</dc:creator>
  <cp:lastModifiedBy>Trinh Vo</cp:lastModifiedBy>
  <cp:revision>1270</cp:revision>
  <cp:lastPrinted>2018-07-23T06:18:28Z</cp:lastPrinted>
  <dcterms:created xsi:type="dcterms:W3CDTF">2008-07-18T13:44:11Z</dcterms:created>
  <dcterms:modified xsi:type="dcterms:W3CDTF">2020-07-21T15:25:37Z</dcterms:modified>
</cp:coreProperties>
</file>